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5"/>
  </p:notesMasterIdLst>
  <p:sldIdLst>
    <p:sldId id="256" r:id="rId2"/>
    <p:sldId id="257"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6" r:id="rId20"/>
    <p:sldId id="277" r:id="rId21"/>
    <p:sldId id="278" r:id="rId22"/>
    <p:sldId id="275" r:id="rId23"/>
    <p:sldId id="258"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uongmn" initials="d" lastIdx="1" clrIdx="0">
    <p:extLst>
      <p:ext uri="{19B8F6BF-5375-455C-9EA6-DF929625EA0E}">
        <p15:presenceInfo xmlns:p15="http://schemas.microsoft.com/office/powerpoint/2012/main" userId="S-1-5-21-3791698801-2327923109-636705026-1778"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B338"/>
    <a:srgbClr val="00918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791"/>
    <p:restoredTop sz="72037" autoAdjust="0"/>
  </p:normalViewPr>
  <p:slideViewPr>
    <p:cSldViewPr snapToGrid="0" snapToObjects="1">
      <p:cViewPr varScale="1">
        <p:scale>
          <a:sx n="52" d="100"/>
          <a:sy n="52" d="100"/>
        </p:scale>
        <p:origin x="1266" y="42"/>
      </p:cViewPr>
      <p:guideLst/>
    </p:cSldViewPr>
  </p:slideViewPr>
  <p:notesTextViewPr>
    <p:cViewPr>
      <p:scale>
        <a:sx n="150" d="100"/>
        <a:sy n="15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commentAuthors" Target="commentAuthor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E5E6849-F4B6-934B-BD14-5B8462A1F955}" type="datetimeFigureOut">
              <a:t>8/15/2019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089B65A-CC68-804A-B931-17A9536445C7}" type="slidenum">
              <a:t>‹#›</a:t>
            </a:fld>
            <a:endParaRPr lang="en-US"/>
          </a:p>
        </p:txBody>
      </p:sp>
    </p:spTree>
    <p:extLst>
      <p:ext uri="{BB962C8B-B14F-4D97-AF65-F5344CB8AC3E}">
        <p14:creationId xmlns:p14="http://schemas.microsoft.com/office/powerpoint/2010/main" val="39359744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089B65A-CC68-804A-B931-17A9536445C7}" type="slidenum">
              <a:rPr lang="en-US" smtClean="0"/>
              <a:t>2</a:t>
            </a:fld>
            <a:endParaRPr lang="en-US"/>
          </a:p>
        </p:txBody>
      </p:sp>
    </p:spTree>
    <p:extLst>
      <p:ext uri="{BB962C8B-B14F-4D97-AF65-F5344CB8AC3E}">
        <p14:creationId xmlns:p14="http://schemas.microsoft.com/office/powerpoint/2010/main" val="20759743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err="1">
                <a:solidFill>
                  <a:schemeClr val="tx1"/>
                </a:solidFill>
                <a:effectLst/>
                <a:latin typeface="+mn-lt"/>
                <a:ea typeface="+mn-ea"/>
                <a:cs typeface="+mn-cs"/>
              </a:rPr>
              <a:t>Vitrage</a:t>
            </a:r>
            <a:r>
              <a:rPr lang="en-US" sz="1200" b="1" i="0" kern="1200" dirty="0">
                <a:solidFill>
                  <a:schemeClr val="tx1"/>
                </a:solidFill>
                <a:effectLst/>
                <a:latin typeface="+mn-lt"/>
                <a:ea typeface="+mn-ea"/>
                <a:cs typeface="+mn-cs"/>
              </a:rPr>
              <a:t> Data Sources</a:t>
            </a:r>
            <a:r>
              <a:rPr lang="en-US" sz="1200" b="0" i="0" kern="1200" dirty="0">
                <a:solidFill>
                  <a:schemeClr val="tx1"/>
                </a:solidFill>
                <a:effectLst/>
                <a:latin typeface="+mn-lt"/>
                <a:ea typeface="+mn-ea"/>
                <a:cs typeface="+mn-cs"/>
              </a:rPr>
              <a:t> are responsible for importing information from different sources, regarding the state of the system. This includes information regarding resources (physical, virtual, and applications) and alarms. The information is then processed into the </a:t>
            </a:r>
            <a:r>
              <a:rPr lang="en-US" sz="1200" b="0" i="0" kern="1200" dirty="0" err="1">
                <a:solidFill>
                  <a:schemeClr val="tx1"/>
                </a:solidFill>
                <a:effectLst/>
                <a:latin typeface="+mn-lt"/>
                <a:ea typeface="+mn-ea"/>
                <a:cs typeface="+mn-cs"/>
              </a:rPr>
              <a:t>Vitrage</a:t>
            </a:r>
            <a:r>
              <a:rPr lang="en-US" sz="1200" b="0" i="0" kern="1200" dirty="0">
                <a:solidFill>
                  <a:schemeClr val="tx1"/>
                </a:solidFill>
                <a:effectLst/>
                <a:latin typeface="+mn-lt"/>
                <a:ea typeface="+mn-ea"/>
                <a:cs typeface="+mn-cs"/>
              </a:rPr>
              <a:t> Graph. Currently </a:t>
            </a:r>
            <a:r>
              <a:rPr lang="en-US" sz="1200" b="0" i="0" kern="1200" dirty="0" err="1">
                <a:solidFill>
                  <a:schemeClr val="tx1"/>
                </a:solidFill>
                <a:effectLst/>
                <a:latin typeface="+mn-lt"/>
                <a:ea typeface="+mn-ea"/>
                <a:cs typeface="+mn-cs"/>
              </a:rPr>
              <a:t>Vitrage</a:t>
            </a:r>
            <a:r>
              <a:rPr lang="en-US" sz="1200" b="0" i="0" kern="1200" dirty="0">
                <a:solidFill>
                  <a:schemeClr val="tx1"/>
                </a:solidFill>
                <a:effectLst/>
                <a:latin typeface="+mn-lt"/>
                <a:ea typeface="+mn-ea"/>
                <a:cs typeface="+mn-cs"/>
              </a:rPr>
              <a:t> supports </a:t>
            </a:r>
            <a:r>
              <a:rPr lang="en-US" sz="1200" b="0" i="0" kern="1200" dirty="0" err="1">
                <a:solidFill>
                  <a:schemeClr val="tx1"/>
                </a:solidFill>
                <a:effectLst/>
                <a:latin typeface="+mn-lt"/>
                <a:ea typeface="+mn-ea"/>
                <a:cs typeface="+mn-cs"/>
              </a:rPr>
              <a:t>OpenStack</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datasources</a:t>
            </a:r>
            <a:r>
              <a:rPr lang="en-US" sz="1200" b="0" i="0" kern="1200" dirty="0">
                <a:solidFill>
                  <a:schemeClr val="tx1"/>
                </a:solidFill>
                <a:effectLst/>
                <a:latin typeface="+mn-lt"/>
                <a:ea typeface="+mn-ea"/>
                <a:cs typeface="+mn-cs"/>
              </a:rPr>
              <a:t> like Nova, Cinder, Neutron, Heat and </a:t>
            </a:r>
            <a:r>
              <a:rPr lang="en-US" sz="1200" b="0" i="0" kern="1200" dirty="0" err="1">
                <a:solidFill>
                  <a:schemeClr val="tx1"/>
                </a:solidFill>
                <a:effectLst/>
                <a:latin typeface="+mn-lt"/>
                <a:ea typeface="+mn-ea"/>
                <a:cs typeface="+mn-cs"/>
              </a:rPr>
              <a:t>Aodh</a:t>
            </a:r>
            <a:r>
              <a:rPr lang="en-US" sz="1200" b="0" i="0" kern="1200" dirty="0">
                <a:solidFill>
                  <a:schemeClr val="tx1"/>
                </a:solidFill>
                <a:effectLst/>
                <a:latin typeface="+mn-lt"/>
                <a:ea typeface="+mn-ea"/>
                <a:cs typeface="+mn-cs"/>
              </a:rPr>
              <a:t>, as well as external monitors like </a:t>
            </a:r>
            <a:r>
              <a:rPr lang="en-US" sz="1200" b="0" i="0" kern="1200" dirty="0" err="1">
                <a:solidFill>
                  <a:schemeClr val="tx1"/>
                </a:solidFill>
                <a:effectLst/>
                <a:latin typeface="+mn-lt"/>
                <a:ea typeface="+mn-ea"/>
                <a:cs typeface="+mn-cs"/>
              </a:rPr>
              <a:t>Nagios</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Zabbix</a:t>
            </a:r>
            <a:r>
              <a:rPr lang="en-US" sz="1200" b="0" i="0" kern="1200" dirty="0">
                <a:solidFill>
                  <a:schemeClr val="tx1"/>
                </a:solidFill>
                <a:effectLst/>
                <a:latin typeface="+mn-lt"/>
                <a:ea typeface="+mn-ea"/>
                <a:cs typeface="+mn-cs"/>
              </a:rPr>
              <a:t> and </a:t>
            </a:r>
            <a:r>
              <a:rPr lang="en-US" sz="1200" b="0" i="0" kern="1200" dirty="0" err="1">
                <a:solidFill>
                  <a:schemeClr val="tx1"/>
                </a:solidFill>
                <a:effectLst/>
                <a:latin typeface="+mn-lt"/>
                <a:ea typeface="+mn-ea"/>
                <a:cs typeface="+mn-cs"/>
              </a:rPr>
              <a:t>collectd</a:t>
            </a:r>
            <a:r>
              <a:rPr lang="en-US" sz="1200" b="0" i="0" kern="1200" dirty="0">
                <a:solidFill>
                  <a:schemeClr val="tx1"/>
                </a:solidFill>
                <a:effectLst/>
                <a:latin typeface="+mn-lt"/>
                <a:ea typeface="+mn-ea"/>
                <a:cs typeface="+mn-cs"/>
              </a:rPr>
              <a:t>.</a:t>
            </a:r>
          </a:p>
          <a:p>
            <a:r>
              <a:rPr lang="en-US" sz="1200" b="1" i="0" kern="1200" dirty="0" err="1">
                <a:solidFill>
                  <a:schemeClr val="tx1"/>
                </a:solidFill>
                <a:effectLst/>
                <a:latin typeface="+mn-lt"/>
                <a:ea typeface="+mn-ea"/>
                <a:cs typeface="+mn-cs"/>
              </a:rPr>
              <a:t>Vitrage</a:t>
            </a:r>
            <a:r>
              <a:rPr lang="en-US" sz="1200" b="1" i="0" kern="1200" dirty="0">
                <a:solidFill>
                  <a:schemeClr val="tx1"/>
                </a:solidFill>
                <a:effectLst/>
                <a:latin typeface="+mn-lt"/>
                <a:ea typeface="+mn-ea"/>
                <a:cs typeface="+mn-cs"/>
              </a:rPr>
              <a:t> Graph</a:t>
            </a:r>
            <a:r>
              <a:rPr lang="en-US" sz="1200" b="0" i="0" kern="1200" dirty="0">
                <a:solidFill>
                  <a:schemeClr val="tx1"/>
                </a:solidFill>
                <a:effectLst/>
                <a:latin typeface="+mn-lt"/>
                <a:ea typeface="+mn-ea"/>
                <a:cs typeface="+mn-cs"/>
              </a:rPr>
              <a:t> holds the information collected by the Data Sources, as well as their inter-relations. Additionally, it implements a collection of basic graph algorithms that are used by the </a:t>
            </a:r>
            <a:r>
              <a:rPr lang="en-US" sz="1200" b="0" i="0" kern="1200" dirty="0" err="1">
                <a:solidFill>
                  <a:schemeClr val="tx1"/>
                </a:solidFill>
                <a:effectLst/>
                <a:latin typeface="+mn-lt"/>
                <a:ea typeface="+mn-ea"/>
                <a:cs typeface="+mn-cs"/>
              </a:rPr>
              <a:t>Vitrage</a:t>
            </a:r>
            <a:r>
              <a:rPr lang="en-US" sz="1200" b="0" i="0" kern="1200" dirty="0">
                <a:solidFill>
                  <a:schemeClr val="tx1"/>
                </a:solidFill>
                <a:effectLst/>
                <a:latin typeface="+mn-lt"/>
                <a:ea typeface="+mn-ea"/>
                <a:cs typeface="+mn-cs"/>
              </a:rPr>
              <a:t> Evaluator (e.g., sub-matching, BFS, DFS </a:t>
            </a:r>
            <a:r>
              <a:rPr lang="en-US" sz="1200" b="0" i="0" kern="1200" dirty="0" err="1">
                <a:solidFill>
                  <a:schemeClr val="tx1"/>
                </a:solidFill>
                <a:effectLst/>
                <a:latin typeface="+mn-lt"/>
                <a:ea typeface="+mn-ea"/>
                <a:cs typeface="+mn-cs"/>
              </a:rPr>
              <a:t>etc</a:t>
            </a:r>
            <a:r>
              <a:rPr lang="en-US" sz="1200" b="0" i="0" kern="1200" dirty="0">
                <a:solidFill>
                  <a:schemeClr val="tx1"/>
                </a:solidFill>
                <a:effectLst/>
                <a:latin typeface="+mn-lt"/>
                <a:ea typeface="+mn-ea"/>
                <a:cs typeface="+mn-cs"/>
              </a:rPr>
              <a:t>).</a:t>
            </a:r>
          </a:p>
          <a:p>
            <a:r>
              <a:rPr lang="en-US" sz="1200" b="1" i="0" kern="1200" dirty="0" err="1">
                <a:solidFill>
                  <a:schemeClr val="tx1"/>
                </a:solidFill>
                <a:effectLst/>
                <a:latin typeface="+mn-lt"/>
                <a:ea typeface="+mn-ea"/>
                <a:cs typeface="+mn-cs"/>
              </a:rPr>
              <a:t>Vitrage</a:t>
            </a:r>
            <a:r>
              <a:rPr lang="en-US" sz="1200" b="1" i="0" kern="1200" dirty="0">
                <a:solidFill>
                  <a:schemeClr val="tx1"/>
                </a:solidFill>
                <a:effectLst/>
                <a:latin typeface="+mn-lt"/>
                <a:ea typeface="+mn-ea"/>
                <a:cs typeface="+mn-cs"/>
              </a:rPr>
              <a:t> Evaluator</a:t>
            </a:r>
            <a:r>
              <a:rPr lang="en-US" sz="1200" b="0" i="0" kern="1200" dirty="0">
                <a:solidFill>
                  <a:schemeClr val="tx1"/>
                </a:solidFill>
                <a:effectLst/>
                <a:latin typeface="+mn-lt"/>
                <a:ea typeface="+mn-ea"/>
                <a:cs typeface="+mn-cs"/>
              </a:rPr>
              <a:t> coordinates the analysis of (changes to) the </a:t>
            </a:r>
            <a:r>
              <a:rPr lang="en-US" sz="1200" b="0" i="0" kern="1200" dirty="0" err="1">
                <a:solidFill>
                  <a:schemeClr val="tx1"/>
                </a:solidFill>
                <a:effectLst/>
                <a:latin typeface="+mn-lt"/>
                <a:ea typeface="+mn-ea"/>
                <a:cs typeface="+mn-cs"/>
              </a:rPr>
              <a:t>Vitrage</a:t>
            </a:r>
            <a:r>
              <a:rPr lang="en-US" sz="1200" b="0" i="0" kern="1200" dirty="0">
                <a:solidFill>
                  <a:schemeClr val="tx1"/>
                </a:solidFill>
                <a:effectLst/>
                <a:latin typeface="+mn-lt"/>
                <a:ea typeface="+mn-ea"/>
                <a:cs typeface="+mn-cs"/>
              </a:rPr>
              <a:t> Graph and processes the results of this analysis. It is responsible for executing different kind of template-based actions in </a:t>
            </a:r>
            <a:r>
              <a:rPr lang="en-US" sz="1200" b="0" i="0" kern="1200" dirty="0" err="1">
                <a:solidFill>
                  <a:schemeClr val="tx1"/>
                </a:solidFill>
                <a:effectLst/>
                <a:latin typeface="+mn-lt"/>
                <a:ea typeface="+mn-ea"/>
                <a:cs typeface="+mn-cs"/>
              </a:rPr>
              <a:t>Vitrage</a:t>
            </a:r>
            <a:r>
              <a:rPr lang="en-US" sz="1200" b="0" i="0" kern="1200" dirty="0">
                <a:solidFill>
                  <a:schemeClr val="tx1"/>
                </a:solidFill>
                <a:effectLst/>
                <a:latin typeface="+mn-lt"/>
                <a:ea typeface="+mn-ea"/>
                <a:cs typeface="+mn-cs"/>
              </a:rPr>
              <a:t>, such as to add an RCA (Root Cause Analysis) relationship between alarms, raise a deduced alarm or set a deduced state.</a:t>
            </a:r>
          </a:p>
          <a:p>
            <a:r>
              <a:rPr lang="en-US" sz="1200" b="1" i="0" kern="1200" dirty="0" err="1">
                <a:solidFill>
                  <a:schemeClr val="tx1"/>
                </a:solidFill>
                <a:effectLst/>
                <a:latin typeface="+mn-lt"/>
                <a:ea typeface="+mn-ea"/>
                <a:cs typeface="+mn-cs"/>
              </a:rPr>
              <a:t>Vitrage</a:t>
            </a:r>
            <a:r>
              <a:rPr lang="en-US" sz="1200" b="1" i="0" kern="1200" dirty="0">
                <a:solidFill>
                  <a:schemeClr val="tx1"/>
                </a:solidFill>
                <a:effectLst/>
                <a:latin typeface="+mn-lt"/>
                <a:ea typeface="+mn-ea"/>
                <a:cs typeface="+mn-cs"/>
              </a:rPr>
              <a:t> </a:t>
            </a:r>
            <a:r>
              <a:rPr lang="en-US" sz="1200" b="1" i="0" kern="1200" dirty="0" err="1">
                <a:solidFill>
                  <a:schemeClr val="tx1"/>
                </a:solidFill>
                <a:effectLst/>
                <a:latin typeface="+mn-lt"/>
                <a:ea typeface="+mn-ea"/>
                <a:cs typeface="+mn-cs"/>
              </a:rPr>
              <a:t>Notifiers</a:t>
            </a:r>
            <a:r>
              <a:rPr lang="en-US" sz="1200" b="0" i="0" kern="1200" dirty="0">
                <a:solidFill>
                  <a:schemeClr val="tx1"/>
                </a:solidFill>
                <a:effectLst/>
                <a:latin typeface="+mn-lt"/>
                <a:ea typeface="+mn-ea"/>
                <a:cs typeface="+mn-cs"/>
              </a:rPr>
              <a:t> can be used to notify external systems of </a:t>
            </a:r>
            <a:r>
              <a:rPr lang="en-US" sz="1200" b="0" i="0" kern="1200" dirty="0" err="1">
                <a:solidFill>
                  <a:schemeClr val="tx1"/>
                </a:solidFill>
                <a:effectLst/>
                <a:latin typeface="+mn-lt"/>
                <a:ea typeface="+mn-ea"/>
                <a:cs typeface="+mn-cs"/>
              </a:rPr>
              <a:t>Vitrage</a:t>
            </a:r>
            <a:r>
              <a:rPr lang="en-US" sz="1200" b="0" i="0" kern="1200" dirty="0">
                <a:solidFill>
                  <a:schemeClr val="tx1"/>
                </a:solidFill>
                <a:effectLst/>
                <a:latin typeface="+mn-lt"/>
                <a:ea typeface="+mn-ea"/>
                <a:cs typeface="+mn-cs"/>
              </a:rPr>
              <a:t> alarms and states. The following </a:t>
            </a:r>
            <a:r>
              <a:rPr lang="en-US" sz="1200" b="0" i="0" kern="1200" dirty="0" err="1">
                <a:solidFill>
                  <a:schemeClr val="tx1"/>
                </a:solidFill>
                <a:effectLst/>
                <a:latin typeface="+mn-lt"/>
                <a:ea typeface="+mn-ea"/>
                <a:cs typeface="+mn-cs"/>
              </a:rPr>
              <a:t>notifiers</a:t>
            </a:r>
            <a:r>
              <a:rPr lang="en-US" sz="1200" b="0" i="0" kern="1200" dirty="0">
                <a:solidFill>
                  <a:schemeClr val="tx1"/>
                </a:solidFill>
                <a:effectLst/>
                <a:latin typeface="+mn-lt"/>
                <a:ea typeface="+mn-ea"/>
                <a:cs typeface="+mn-cs"/>
              </a:rPr>
              <a:t> are currently supported: Nova (update the states of the host and instances), Mistral (execute workflows), SNMP and HTTP </a:t>
            </a:r>
            <a:r>
              <a:rPr lang="en-US" sz="1200" b="0" i="0" kern="1200" dirty="0" err="1">
                <a:solidFill>
                  <a:schemeClr val="tx1"/>
                </a:solidFill>
                <a:effectLst/>
                <a:latin typeface="+mn-lt"/>
                <a:ea typeface="+mn-ea"/>
                <a:cs typeface="+mn-cs"/>
              </a:rPr>
              <a:t>webhooks</a:t>
            </a: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6089B65A-CC68-804A-B931-17A9536445C7}" type="slidenum">
              <a:rPr lang="en-US" smtClean="0"/>
              <a:t>11</a:t>
            </a:fld>
            <a:endParaRPr lang="en-US"/>
          </a:p>
        </p:txBody>
      </p:sp>
    </p:spTree>
    <p:extLst>
      <p:ext uri="{BB962C8B-B14F-4D97-AF65-F5344CB8AC3E}">
        <p14:creationId xmlns:p14="http://schemas.microsoft.com/office/powerpoint/2010/main" val="38516124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089B65A-CC68-804A-B931-17A9536445C7}" type="slidenum">
              <a:rPr lang="en-US" smtClean="0"/>
              <a:t>12</a:t>
            </a:fld>
            <a:endParaRPr lang="en-US"/>
          </a:p>
        </p:txBody>
      </p:sp>
    </p:spTree>
    <p:extLst>
      <p:ext uri="{BB962C8B-B14F-4D97-AF65-F5344CB8AC3E}">
        <p14:creationId xmlns:p14="http://schemas.microsoft.com/office/powerpoint/2010/main" val="3099210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089B65A-CC68-804A-B931-17A9536445C7}" type="slidenum">
              <a:rPr lang="en-US" smtClean="0"/>
              <a:t>13</a:t>
            </a:fld>
            <a:endParaRPr lang="en-US"/>
          </a:p>
        </p:txBody>
      </p:sp>
    </p:spTree>
    <p:extLst>
      <p:ext uri="{BB962C8B-B14F-4D97-AF65-F5344CB8AC3E}">
        <p14:creationId xmlns:p14="http://schemas.microsoft.com/office/powerpoint/2010/main" val="20432949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089B65A-CC68-804A-B931-17A9536445C7}" type="slidenum">
              <a:rPr lang="en-US" smtClean="0"/>
              <a:t>14</a:t>
            </a:fld>
            <a:endParaRPr lang="en-US"/>
          </a:p>
        </p:txBody>
      </p:sp>
    </p:spTree>
    <p:extLst>
      <p:ext uri="{BB962C8B-B14F-4D97-AF65-F5344CB8AC3E}">
        <p14:creationId xmlns:p14="http://schemas.microsoft.com/office/powerpoint/2010/main" val="9179237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089B65A-CC68-804A-B931-17A9536445C7}" type="slidenum">
              <a:rPr lang="en-US" smtClean="0"/>
              <a:t>15</a:t>
            </a:fld>
            <a:endParaRPr lang="en-US"/>
          </a:p>
        </p:txBody>
      </p:sp>
    </p:spTree>
    <p:extLst>
      <p:ext uri="{BB962C8B-B14F-4D97-AF65-F5344CB8AC3E}">
        <p14:creationId xmlns:p14="http://schemas.microsoft.com/office/powerpoint/2010/main" val="26968204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089B65A-CC68-804A-B931-17A9536445C7}" type="slidenum">
              <a:rPr lang="en-US" smtClean="0"/>
              <a:t>16</a:t>
            </a:fld>
            <a:endParaRPr lang="en-US"/>
          </a:p>
        </p:txBody>
      </p:sp>
    </p:spTree>
    <p:extLst>
      <p:ext uri="{BB962C8B-B14F-4D97-AF65-F5344CB8AC3E}">
        <p14:creationId xmlns:p14="http://schemas.microsoft.com/office/powerpoint/2010/main" val="22625393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089B65A-CC68-804A-B931-17A9536445C7}" type="slidenum">
              <a:rPr lang="en-US" smtClean="0"/>
              <a:t>17</a:t>
            </a:fld>
            <a:endParaRPr lang="en-US"/>
          </a:p>
        </p:txBody>
      </p:sp>
    </p:spTree>
    <p:extLst>
      <p:ext uri="{BB962C8B-B14F-4D97-AF65-F5344CB8AC3E}">
        <p14:creationId xmlns:p14="http://schemas.microsoft.com/office/powerpoint/2010/main" val="16444018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089B65A-CC68-804A-B931-17A9536445C7}" type="slidenum">
              <a:rPr lang="en-US" smtClean="0"/>
              <a:t>18</a:t>
            </a:fld>
            <a:endParaRPr lang="en-US"/>
          </a:p>
        </p:txBody>
      </p:sp>
    </p:spTree>
    <p:extLst>
      <p:ext uri="{BB962C8B-B14F-4D97-AF65-F5344CB8AC3E}">
        <p14:creationId xmlns:p14="http://schemas.microsoft.com/office/powerpoint/2010/main" val="26498950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089B65A-CC68-804A-B931-17A9536445C7}" type="slidenum">
              <a:rPr lang="en-US" smtClean="0"/>
              <a:t>19</a:t>
            </a:fld>
            <a:endParaRPr lang="en-US"/>
          </a:p>
        </p:txBody>
      </p:sp>
    </p:spTree>
    <p:extLst>
      <p:ext uri="{BB962C8B-B14F-4D97-AF65-F5344CB8AC3E}">
        <p14:creationId xmlns:p14="http://schemas.microsoft.com/office/powerpoint/2010/main" val="41974523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089B65A-CC68-804A-B931-17A9536445C7}" type="slidenum">
              <a:rPr lang="en-US" smtClean="0"/>
              <a:t>20</a:t>
            </a:fld>
            <a:endParaRPr lang="en-US"/>
          </a:p>
        </p:txBody>
      </p:sp>
    </p:spTree>
    <p:extLst>
      <p:ext uri="{BB962C8B-B14F-4D97-AF65-F5344CB8AC3E}">
        <p14:creationId xmlns:p14="http://schemas.microsoft.com/office/powerpoint/2010/main" val="6817735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089B65A-CC68-804A-B931-17A9536445C7}" type="slidenum">
              <a:rPr lang="en-US" smtClean="0"/>
              <a:t>3</a:t>
            </a:fld>
            <a:endParaRPr lang="en-US"/>
          </a:p>
        </p:txBody>
      </p:sp>
    </p:spTree>
    <p:extLst>
      <p:ext uri="{BB962C8B-B14F-4D97-AF65-F5344CB8AC3E}">
        <p14:creationId xmlns:p14="http://schemas.microsoft.com/office/powerpoint/2010/main" val="292937166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089B65A-CC68-804A-B931-17A9536445C7}" type="slidenum">
              <a:rPr lang="en-US" smtClean="0"/>
              <a:t>21</a:t>
            </a:fld>
            <a:endParaRPr lang="en-US"/>
          </a:p>
        </p:txBody>
      </p:sp>
    </p:spTree>
    <p:extLst>
      <p:ext uri="{BB962C8B-B14F-4D97-AF65-F5344CB8AC3E}">
        <p14:creationId xmlns:p14="http://schemas.microsoft.com/office/powerpoint/2010/main" val="22512632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089B65A-CC68-804A-B931-17A9536445C7}" type="slidenum">
              <a:rPr lang="en-US" smtClean="0"/>
              <a:t>22</a:t>
            </a:fld>
            <a:endParaRPr lang="en-US"/>
          </a:p>
        </p:txBody>
      </p:sp>
    </p:spTree>
    <p:extLst>
      <p:ext uri="{BB962C8B-B14F-4D97-AF65-F5344CB8AC3E}">
        <p14:creationId xmlns:p14="http://schemas.microsoft.com/office/powerpoint/2010/main" val="10789794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089B65A-CC68-804A-B931-17A9536445C7}" type="slidenum">
              <a:rPr lang="en-US" smtClean="0"/>
              <a:t>4</a:t>
            </a:fld>
            <a:endParaRPr lang="en-US"/>
          </a:p>
        </p:txBody>
      </p:sp>
    </p:spTree>
    <p:extLst>
      <p:ext uri="{BB962C8B-B14F-4D97-AF65-F5344CB8AC3E}">
        <p14:creationId xmlns:p14="http://schemas.microsoft.com/office/powerpoint/2010/main" val="19983598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089B65A-CC68-804A-B931-17A9536445C7}" type="slidenum">
              <a:rPr lang="en-US" smtClean="0"/>
              <a:t>5</a:t>
            </a:fld>
            <a:endParaRPr lang="en-US"/>
          </a:p>
        </p:txBody>
      </p:sp>
    </p:spTree>
    <p:extLst>
      <p:ext uri="{BB962C8B-B14F-4D97-AF65-F5344CB8AC3E}">
        <p14:creationId xmlns:p14="http://schemas.microsoft.com/office/powerpoint/2010/main" val="19298782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089B65A-CC68-804A-B931-17A9536445C7}" type="slidenum">
              <a:rPr lang="en-US" smtClean="0"/>
              <a:t>6</a:t>
            </a:fld>
            <a:endParaRPr lang="en-US"/>
          </a:p>
        </p:txBody>
      </p:sp>
    </p:spTree>
    <p:extLst>
      <p:ext uri="{BB962C8B-B14F-4D97-AF65-F5344CB8AC3E}">
        <p14:creationId xmlns:p14="http://schemas.microsoft.com/office/powerpoint/2010/main" val="911742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089B65A-CC68-804A-B931-17A9536445C7}" type="slidenum">
              <a:rPr lang="en-US" smtClean="0"/>
              <a:t>7</a:t>
            </a:fld>
            <a:endParaRPr lang="en-US"/>
          </a:p>
        </p:txBody>
      </p:sp>
    </p:spTree>
    <p:extLst>
      <p:ext uri="{BB962C8B-B14F-4D97-AF65-F5344CB8AC3E}">
        <p14:creationId xmlns:p14="http://schemas.microsoft.com/office/powerpoint/2010/main" val="32255495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089B65A-CC68-804A-B931-17A9536445C7}" type="slidenum">
              <a:rPr lang="en-US" smtClean="0"/>
              <a:t>8</a:t>
            </a:fld>
            <a:endParaRPr lang="en-US"/>
          </a:p>
        </p:txBody>
      </p:sp>
    </p:spTree>
    <p:extLst>
      <p:ext uri="{BB962C8B-B14F-4D97-AF65-F5344CB8AC3E}">
        <p14:creationId xmlns:p14="http://schemas.microsoft.com/office/powerpoint/2010/main" val="27924481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089B65A-CC68-804A-B931-17A9536445C7}" type="slidenum">
              <a:rPr lang="en-US" smtClean="0"/>
              <a:t>9</a:t>
            </a:fld>
            <a:endParaRPr lang="en-US"/>
          </a:p>
        </p:txBody>
      </p:sp>
    </p:spTree>
    <p:extLst>
      <p:ext uri="{BB962C8B-B14F-4D97-AF65-F5344CB8AC3E}">
        <p14:creationId xmlns:p14="http://schemas.microsoft.com/office/powerpoint/2010/main" val="40955919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sz="2800" dirty="0" err="1"/>
              <a:t>Vitrage</a:t>
            </a:r>
            <a:r>
              <a:rPr lang="en-US" sz="2800" dirty="0"/>
              <a:t>:  </a:t>
            </a:r>
          </a:p>
          <a:p>
            <a:pPr algn="just"/>
            <a:r>
              <a:rPr lang="en-US" dirty="0"/>
              <a:t>Holistic and complete view: Topology graph</a:t>
            </a:r>
          </a:p>
          <a:p>
            <a:pPr marL="800100" lvl="1" indent="-342900" algn="just">
              <a:buFont typeface="Arial" panose="020B0604020202020204" pitchFamily="34" charset="0"/>
              <a:buChar char="•"/>
            </a:pPr>
            <a:r>
              <a:rPr lang="en-US" dirty="0"/>
              <a:t>Managed resources (AZ, compute, instance, volume, port): automatic discovery via </a:t>
            </a:r>
            <a:r>
              <a:rPr lang="en-US" dirty="0" err="1"/>
              <a:t>openstack</a:t>
            </a:r>
            <a:r>
              <a:rPr lang="en-US" dirty="0"/>
              <a:t> services</a:t>
            </a:r>
          </a:p>
          <a:p>
            <a:pPr marL="800100" lvl="1" indent="-342900" algn="just">
              <a:buFont typeface="Arial" panose="020B0604020202020204" pitchFamily="34" charset="0"/>
              <a:buChar char="•"/>
            </a:pPr>
            <a:r>
              <a:rPr lang="en-US" dirty="0"/>
              <a:t>Unmanaged resources (</a:t>
            </a:r>
            <a:r>
              <a:rPr lang="en-US" dirty="0" err="1"/>
              <a:t>Ovs</a:t>
            </a:r>
            <a:r>
              <a:rPr lang="en-US" dirty="0"/>
              <a:t>-bridge, NIC, Switch, Storage, …) : Added manually by administrator</a:t>
            </a:r>
          </a:p>
          <a:p>
            <a:pPr marL="0" indent="0" algn="just">
              <a:buFont typeface="Arial" panose="020B0604020202020204" pitchFamily="34" charset="0"/>
              <a:buNone/>
            </a:pPr>
            <a:r>
              <a:rPr lang="en-US" dirty="0"/>
              <a:t>Deduced alarm, state:</a:t>
            </a:r>
          </a:p>
          <a:p>
            <a:pPr marL="800100" lvl="1" indent="-342900" algn="just">
              <a:buFont typeface="Arial" panose="020B0604020202020204" pitchFamily="34" charset="0"/>
              <a:buChar char="•"/>
            </a:pPr>
            <a:r>
              <a:rPr lang="en-US" dirty="0"/>
              <a:t>Based on the topology graph, when </a:t>
            </a:r>
            <a:r>
              <a:rPr lang="en-US" dirty="0" err="1"/>
              <a:t>vitrage</a:t>
            </a:r>
            <a:r>
              <a:rPr lang="en-US" dirty="0"/>
              <a:t> receive an alarm, </a:t>
            </a:r>
            <a:r>
              <a:rPr lang="en-US" dirty="0" err="1"/>
              <a:t>vitrage</a:t>
            </a:r>
            <a:r>
              <a:rPr lang="en-US" dirty="0"/>
              <a:t> will known affected resources</a:t>
            </a:r>
          </a:p>
          <a:p>
            <a:pPr marL="800100" lvl="1" indent="-342900" algn="just">
              <a:buFont typeface="Arial" panose="020B0604020202020204" pitchFamily="34" charset="0"/>
              <a:buChar char="•"/>
            </a:pPr>
            <a:r>
              <a:rPr lang="en-US" dirty="0"/>
              <a:t>Example: When a switch port is disconnected, </a:t>
            </a:r>
            <a:r>
              <a:rPr lang="en-US" dirty="0" err="1"/>
              <a:t>vitrage</a:t>
            </a:r>
            <a:r>
              <a:rPr lang="en-US" dirty="0"/>
              <a:t> will know which compute node or instance was affected</a:t>
            </a:r>
          </a:p>
          <a:p>
            <a:pPr marL="0" indent="0" algn="just">
              <a:buFont typeface="Arial" panose="020B0604020202020204" pitchFamily="34" charset="0"/>
              <a:buNone/>
            </a:pPr>
            <a:r>
              <a:rPr lang="en-US" dirty="0"/>
              <a:t>Root Cause Indicators:</a:t>
            </a:r>
          </a:p>
          <a:p>
            <a:pPr marL="800100" lvl="1" indent="-342900" algn="just">
              <a:buFont typeface="Arial" panose="020B0604020202020204" pitchFamily="34" charset="0"/>
              <a:buChar char="•"/>
            </a:pPr>
            <a:r>
              <a:rPr lang="en-US" dirty="0"/>
              <a:t>When multiple alerts appear at the same time, based on the topology graph and the knowledge of errors entered by the administrator, the root cause of the problem can be determined.</a:t>
            </a:r>
          </a:p>
          <a:p>
            <a:pPr marL="800100" lvl="1" indent="-342900" algn="just">
              <a:buFont typeface="Arial" panose="020B0604020202020204" pitchFamily="34" charset="0"/>
              <a:buChar char="•"/>
            </a:pPr>
            <a:r>
              <a:rPr lang="en-US" dirty="0"/>
              <a:t>Example: if there is an alert about a switch port down, and also many alert about disconnect to VMs, disconnect to applications, then </a:t>
            </a:r>
            <a:r>
              <a:rPr lang="en-US" dirty="0" err="1"/>
              <a:t>Vitrage</a:t>
            </a:r>
            <a:r>
              <a:rPr lang="en-US" dirty="0"/>
              <a:t> can specify the switch port down is the root cause of problem.</a:t>
            </a:r>
          </a:p>
          <a:p>
            <a:pPr marL="800100" lvl="1" indent="-342900" algn="just">
              <a:buFont typeface="Arial" panose="020B0604020202020204" pitchFamily="34" charset="0"/>
              <a:buChar char="•"/>
            </a:pPr>
            <a:endParaRPr lang="en-US" sz="2000" dirty="0"/>
          </a:p>
          <a:p>
            <a:pPr marL="800100" lvl="1" indent="-342900" algn="just">
              <a:buFont typeface="Wingdings" panose="05000000000000000000" pitchFamily="2" charset="2"/>
              <a:buChar char="q"/>
            </a:pPr>
            <a:endParaRPr lang="en-US" sz="2400" dirty="0"/>
          </a:p>
          <a:p>
            <a:endParaRPr lang="en-US" dirty="0"/>
          </a:p>
        </p:txBody>
      </p:sp>
      <p:sp>
        <p:nvSpPr>
          <p:cNvPr id="4" name="Slide Number Placeholder 3"/>
          <p:cNvSpPr>
            <a:spLocks noGrp="1"/>
          </p:cNvSpPr>
          <p:nvPr>
            <p:ph type="sldNum" sz="quarter" idx="10"/>
          </p:nvPr>
        </p:nvSpPr>
        <p:spPr/>
        <p:txBody>
          <a:bodyPr/>
          <a:lstStyle/>
          <a:p>
            <a:fld id="{6089B65A-CC68-804A-B931-17A9536445C7}" type="slidenum">
              <a:rPr lang="en-US" smtClean="0"/>
              <a:t>10</a:t>
            </a:fld>
            <a:endParaRPr lang="en-US"/>
          </a:p>
        </p:txBody>
      </p:sp>
    </p:spTree>
    <p:extLst>
      <p:ext uri="{BB962C8B-B14F-4D97-AF65-F5344CB8AC3E}">
        <p14:creationId xmlns:p14="http://schemas.microsoft.com/office/powerpoint/2010/main" val="24829840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AE246F-C239-754A-A201-C97B4DB7EAC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70A85C7-6628-3248-BC8F-66DEA8DAC63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A9072A5-9CA5-8C4D-8854-0542DCFB2951}"/>
              </a:ext>
            </a:extLst>
          </p:cNvPr>
          <p:cNvSpPr>
            <a:spLocks noGrp="1"/>
          </p:cNvSpPr>
          <p:nvPr>
            <p:ph type="dt" sz="half" idx="10"/>
          </p:nvPr>
        </p:nvSpPr>
        <p:spPr/>
        <p:txBody>
          <a:bodyPr/>
          <a:lstStyle/>
          <a:p>
            <a:fld id="{5B3426F7-9858-4D74-8E47-275842CFBD96}" type="datetime1">
              <a:rPr lang="en-US" smtClean="0"/>
              <a:t>8/15/2019</a:t>
            </a:fld>
            <a:endParaRPr lang="en-US"/>
          </a:p>
        </p:txBody>
      </p:sp>
      <p:sp>
        <p:nvSpPr>
          <p:cNvPr id="5" name="Footer Placeholder 4">
            <a:extLst>
              <a:ext uri="{FF2B5EF4-FFF2-40B4-BE49-F238E27FC236}">
                <a16:creationId xmlns:a16="http://schemas.microsoft.com/office/drawing/2014/main" id="{04CE465D-E0F4-DB46-AAE2-1D27AE3B63E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D776FBF-2E47-5549-9704-187D92C63731}"/>
              </a:ext>
            </a:extLst>
          </p:cNvPr>
          <p:cNvSpPr>
            <a:spLocks noGrp="1"/>
          </p:cNvSpPr>
          <p:nvPr>
            <p:ph type="sldNum" sz="quarter" idx="12"/>
          </p:nvPr>
        </p:nvSpPr>
        <p:spPr/>
        <p:txBody>
          <a:bodyPr/>
          <a:lstStyle/>
          <a:p>
            <a:fld id="{8760A8CD-CD76-1449-AC1E-A2C511EAA45D}" type="slidenum">
              <a:t>‹#›</a:t>
            </a:fld>
            <a:endParaRPr lang="en-US"/>
          </a:p>
        </p:txBody>
      </p:sp>
    </p:spTree>
    <p:extLst>
      <p:ext uri="{BB962C8B-B14F-4D97-AF65-F5344CB8AC3E}">
        <p14:creationId xmlns:p14="http://schemas.microsoft.com/office/powerpoint/2010/main" val="2988856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5965BB-6AE4-3741-A59D-BCE24736E50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5947DE7-C63A-994C-91C1-3B7CE0183B6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A7F803D-4D4D-D04C-86C5-115D0E2FE6BA}"/>
              </a:ext>
            </a:extLst>
          </p:cNvPr>
          <p:cNvSpPr>
            <a:spLocks noGrp="1"/>
          </p:cNvSpPr>
          <p:nvPr>
            <p:ph type="dt" sz="half" idx="10"/>
          </p:nvPr>
        </p:nvSpPr>
        <p:spPr/>
        <p:txBody>
          <a:bodyPr/>
          <a:lstStyle/>
          <a:p>
            <a:fld id="{504BD281-C450-4B86-A86E-58455E02C5F1}" type="datetime1">
              <a:rPr lang="en-US" smtClean="0"/>
              <a:t>8/15/2019</a:t>
            </a:fld>
            <a:endParaRPr lang="en-US"/>
          </a:p>
        </p:txBody>
      </p:sp>
      <p:sp>
        <p:nvSpPr>
          <p:cNvPr id="5" name="Footer Placeholder 4">
            <a:extLst>
              <a:ext uri="{FF2B5EF4-FFF2-40B4-BE49-F238E27FC236}">
                <a16:creationId xmlns:a16="http://schemas.microsoft.com/office/drawing/2014/main" id="{322A3EDB-4DEB-5543-ABCD-07079D30DE5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A8C732B-9A15-614B-AD81-28CEB329A99A}"/>
              </a:ext>
            </a:extLst>
          </p:cNvPr>
          <p:cNvSpPr>
            <a:spLocks noGrp="1"/>
          </p:cNvSpPr>
          <p:nvPr>
            <p:ph type="sldNum" sz="quarter" idx="12"/>
          </p:nvPr>
        </p:nvSpPr>
        <p:spPr/>
        <p:txBody>
          <a:bodyPr/>
          <a:lstStyle/>
          <a:p>
            <a:fld id="{8760A8CD-CD76-1449-AC1E-A2C511EAA45D}" type="slidenum">
              <a:t>‹#›</a:t>
            </a:fld>
            <a:endParaRPr lang="en-US"/>
          </a:p>
        </p:txBody>
      </p:sp>
    </p:spTree>
    <p:extLst>
      <p:ext uri="{BB962C8B-B14F-4D97-AF65-F5344CB8AC3E}">
        <p14:creationId xmlns:p14="http://schemas.microsoft.com/office/powerpoint/2010/main" val="23091175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2ECC740-9A9D-3444-9608-767446AF7C9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BA7FB22-F136-764A-86A4-130F2FB3F9B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7B4746C-BB51-8F43-B530-94E90C117B7E}"/>
              </a:ext>
            </a:extLst>
          </p:cNvPr>
          <p:cNvSpPr>
            <a:spLocks noGrp="1"/>
          </p:cNvSpPr>
          <p:nvPr>
            <p:ph type="dt" sz="half" idx="10"/>
          </p:nvPr>
        </p:nvSpPr>
        <p:spPr/>
        <p:txBody>
          <a:bodyPr/>
          <a:lstStyle/>
          <a:p>
            <a:fld id="{B6C4C070-0B9D-494F-AF9C-8886DF8DC1E6}" type="datetime1">
              <a:rPr lang="en-US" smtClean="0"/>
              <a:t>8/15/2019</a:t>
            </a:fld>
            <a:endParaRPr lang="en-US"/>
          </a:p>
        </p:txBody>
      </p:sp>
      <p:sp>
        <p:nvSpPr>
          <p:cNvPr id="5" name="Footer Placeholder 4">
            <a:extLst>
              <a:ext uri="{FF2B5EF4-FFF2-40B4-BE49-F238E27FC236}">
                <a16:creationId xmlns:a16="http://schemas.microsoft.com/office/drawing/2014/main" id="{C3CD6A71-03DF-A14C-BB93-C00336503D8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EF9679F-2140-E54A-A5BD-3EAFE62EEC3A}"/>
              </a:ext>
            </a:extLst>
          </p:cNvPr>
          <p:cNvSpPr>
            <a:spLocks noGrp="1"/>
          </p:cNvSpPr>
          <p:nvPr>
            <p:ph type="sldNum" sz="quarter" idx="12"/>
          </p:nvPr>
        </p:nvSpPr>
        <p:spPr/>
        <p:txBody>
          <a:bodyPr/>
          <a:lstStyle/>
          <a:p>
            <a:fld id="{8760A8CD-CD76-1449-AC1E-A2C511EAA45D}" type="slidenum">
              <a:t>‹#›</a:t>
            </a:fld>
            <a:endParaRPr lang="en-US"/>
          </a:p>
        </p:txBody>
      </p:sp>
    </p:spTree>
    <p:extLst>
      <p:ext uri="{BB962C8B-B14F-4D97-AF65-F5344CB8AC3E}">
        <p14:creationId xmlns:p14="http://schemas.microsoft.com/office/powerpoint/2010/main" val="37929476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9E3B9-2E80-E64F-94C7-F2E65D9D779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F522530-4A76-0A4F-BC22-311BA357CA1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0D80088-DA9B-AC46-A437-2FD651EF7150}"/>
              </a:ext>
            </a:extLst>
          </p:cNvPr>
          <p:cNvSpPr>
            <a:spLocks noGrp="1"/>
          </p:cNvSpPr>
          <p:nvPr>
            <p:ph type="dt" sz="half" idx="10"/>
          </p:nvPr>
        </p:nvSpPr>
        <p:spPr/>
        <p:txBody>
          <a:bodyPr/>
          <a:lstStyle/>
          <a:p>
            <a:fld id="{9792FCD4-1B95-426A-9E9E-F927C457F2E5}" type="datetime1">
              <a:rPr lang="en-US" smtClean="0"/>
              <a:t>8/15/2019</a:t>
            </a:fld>
            <a:endParaRPr lang="en-US"/>
          </a:p>
        </p:txBody>
      </p:sp>
      <p:sp>
        <p:nvSpPr>
          <p:cNvPr id="5" name="Footer Placeholder 4">
            <a:extLst>
              <a:ext uri="{FF2B5EF4-FFF2-40B4-BE49-F238E27FC236}">
                <a16:creationId xmlns:a16="http://schemas.microsoft.com/office/drawing/2014/main" id="{A961E44D-0A64-7745-8040-2047372AF91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93A0601-8F05-CC44-B611-FBEF57A7C015}"/>
              </a:ext>
            </a:extLst>
          </p:cNvPr>
          <p:cNvSpPr>
            <a:spLocks noGrp="1"/>
          </p:cNvSpPr>
          <p:nvPr>
            <p:ph type="sldNum" sz="quarter" idx="12"/>
          </p:nvPr>
        </p:nvSpPr>
        <p:spPr/>
        <p:txBody>
          <a:bodyPr/>
          <a:lstStyle/>
          <a:p>
            <a:fld id="{8760A8CD-CD76-1449-AC1E-A2C511EAA45D}" type="slidenum">
              <a:t>‹#›</a:t>
            </a:fld>
            <a:endParaRPr lang="en-US"/>
          </a:p>
        </p:txBody>
      </p:sp>
    </p:spTree>
    <p:extLst>
      <p:ext uri="{BB962C8B-B14F-4D97-AF65-F5344CB8AC3E}">
        <p14:creationId xmlns:p14="http://schemas.microsoft.com/office/powerpoint/2010/main" val="22130631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4784DF-796F-144E-A165-BC9A1805D1B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D894E57-470E-6842-B658-6DB400A80DB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EC25628-BC6E-5D4A-BE82-56FD0EA5BFD2}"/>
              </a:ext>
            </a:extLst>
          </p:cNvPr>
          <p:cNvSpPr>
            <a:spLocks noGrp="1"/>
          </p:cNvSpPr>
          <p:nvPr>
            <p:ph type="dt" sz="half" idx="10"/>
          </p:nvPr>
        </p:nvSpPr>
        <p:spPr/>
        <p:txBody>
          <a:bodyPr/>
          <a:lstStyle/>
          <a:p>
            <a:fld id="{BB3D4385-3EA0-474A-A009-2141BF8850BC}" type="datetime1">
              <a:rPr lang="en-US" smtClean="0"/>
              <a:t>8/15/2019</a:t>
            </a:fld>
            <a:endParaRPr lang="en-US"/>
          </a:p>
        </p:txBody>
      </p:sp>
      <p:sp>
        <p:nvSpPr>
          <p:cNvPr id="5" name="Footer Placeholder 4">
            <a:extLst>
              <a:ext uri="{FF2B5EF4-FFF2-40B4-BE49-F238E27FC236}">
                <a16:creationId xmlns:a16="http://schemas.microsoft.com/office/drawing/2014/main" id="{93029F24-D7AC-2641-9E07-26A3A1160F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E56C1E-2736-9641-AE8E-80AFF0BE50E1}"/>
              </a:ext>
            </a:extLst>
          </p:cNvPr>
          <p:cNvSpPr>
            <a:spLocks noGrp="1"/>
          </p:cNvSpPr>
          <p:nvPr>
            <p:ph type="sldNum" sz="quarter" idx="12"/>
          </p:nvPr>
        </p:nvSpPr>
        <p:spPr/>
        <p:txBody>
          <a:bodyPr/>
          <a:lstStyle/>
          <a:p>
            <a:fld id="{8760A8CD-CD76-1449-AC1E-A2C511EAA45D}" type="slidenum">
              <a:t>‹#›</a:t>
            </a:fld>
            <a:endParaRPr lang="en-US"/>
          </a:p>
        </p:txBody>
      </p:sp>
    </p:spTree>
    <p:extLst>
      <p:ext uri="{BB962C8B-B14F-4D97-AF65-F5344CB8AC3E}">
        <p14:creationId xmlns:p14="http://schemas.microsoft.com/office/powerpoint/2010/main" val="2954609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BC2F6-3538-A74D-9EC9-A33157166CA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D3807B4-D924-2A4F-AF57-A57F6577BBB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F7E1FF1-BBED-0D49-AC0B-70DE8B74395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B252386-E919-E544-98D6-8CE099ABFDB8}"/>
              </a:ext>
            </a:extLst>
          </p:cNvPr>
          <p:cNvSpPr>
            <a:spLocks noGrp="1"/>
          </p:cNvSpPr>
          <p:nvPr>
            <p:ph type="dt" sz="half" idx="10"/>
          </p:nvPr>
        </p:nvSpPr>
        <p:spPr/>
        <p:txBody>
          <a:bodyPr/>
          <a:lstStyle/>
          <a:p>
            <a:fld id="{354A50CD-E5C5-475B-A595-EBCBD054ED75}" type="datetime1">
              <a:rPr lang="en-US" smtClean="0"/>
              <a:t>8/15/2019</a:t>
            </a:fld>
            <a:endParaRPr lang="en-US"/>
          </a:p>
        </p:txBody>
      </p:sp>
      <p:sp>
        <p:nvSpPr>
          <p:cNvPr id="6" name="Footer Placeholder 5">
            <a:extLst>
              <a:ext uri="{FF2B5EF4-FFF2-40B4-BE49-F238E27FC236}">
                <a16:creationId xmlns:a16="http://schemas.microsoft.com/office/drawing/2014/main" id="{CD2D94C1-E655-7741-8A8D-735B21FACA6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636E91F-180B-3F4D-871F-AFA966F5BEB0}"/>
              </a:ext>
            </a:extLst>
          </p:cNvPr>
          <p:cNvSpPr>
            <a:spLocks noGrp="1"/>
          </p:cNvSpPr>
          <p:nvPr>
            <p:ph type="sldNum" sz="quarter" idx="12"/>
          </p:nvPr>
        </p:nvSpPr>
        <p:spPr/>
        <p:txBody>
          <a:bodyPr/>
          <a:lstStyle/>
          <a:p>
            <a:fld id="{8760A8CD-CD76-1449-AC1E-A2C511EAA45D}" type="slidenum">
              <a:t>‹#›</a:t>
            </a:fld>
            <a:endParaRPr lang="en-US"/>
          </a:p>
        </p:txBody>
      </p:sp>
    </p:spTree>
    <p:extLst>
      <p:ext uri="{BB962C8B-B14F-4D97-AF65-F5344CB8AC3E}">
        <p14:creationId xmlns:p14="http://schemas.microsoft.com/office/powerpoint/2010/main" val="21233944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DF971D-C2CC-8346-9C63-C786AF08144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71E422B-CEB3-9C49-8BF3-BAB75E43A98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1993E00-2393-C64C-9554-5162C3A3541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091A5D4-D666-E648-BE19-4EBFACE2631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B2EDE88-B3BE-D941-805D-A42C5A4F86E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5D9C0F8-344D-214C-883E-9DDC46152F31}"/>
              </a:ext>
            </a:extLst>
          </p:cNvPr>
          <p:cNvSpPr>
            <a:spLocks noGrp="1"/>
          </p:cNvSpPr>
          <p:nvPr>
            <p:ph type="dt" sz="half" idx="10"/>
          </p:nvPr>
        </p:nvSpPr>
        <p:spPr/>
        <p:txBody>
          <a:bodyPr/>
          <a:lstStyle/>
          <a:p>
            <a:fld id="{1E08C907-772D-45B5-82CD-6603DC12DF45}" type="datetime1">
              <a:rPr lang="en-US" smtClean="0"/>
              <a:t>8/15/2019</a:t>
            </a:fld>
            <a:endParaRPr lang="en-US"/>
          </a:p>
        </p:txBody>
      </p:sp>
      <p:sp>
        <p:nvSpPr>
          <p:cNvPr id="8" name="Footer Placeholder 7">
            <a:extLst>
              <a:ext uri="{FF2B5EF4-FFF2-40B4-BE49-F238E27FC236}">
                <a16:creationId xmlns:a16="http://schemas.microsoft.com/office/drawing/2014/main" id="{AB46CEBC-921E-344B-AB1F-810E737502C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08EEBFD-2692-6C4D-A05A-EBAA78975E66}"/>
              </a:ext>
            </a:extLst>
          </p:cNvPr>
          <p:cNvSpPr>
            <a:spLocks noGrp="1"/>
          </p:cNvSpPr>
          <p:nvPr>
            <p:ph type="sldNum" sz="quarter" idx="12"/>
          </p:nvPr>
        </p:nvSpPr>
        <p:spPr/>
        <p:txBody>
          <a:bodyPr/>
          <a:lstStyle/>
          <a:p>
            <a:fld id="{8760A8CD-CD76-1449-AC1E-A2C511EAA45D}" type="slidenum">
              <a:t>‹#›</a:t>
            </a:fld>
            <a:endParaRPr lang="en-US"/>
          </a:p>
        </p:txBody>
      </p:sp>
    </p:spTree>
    <p:extLst>
      <p:ext uri="{BB962C8B-B14F-4D97-AF65-F5344CB8AC3E}">
        <p14:creationId xmlns:p14="http://schemas.microsoft.com/office/powerpoint/2010/main" val="15788154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3D1AAF-B83F-3B4E-8FA0-AB9ED821BE8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8417ABB-A445-D945-97D0-196081CC32DD}"/>
              </a:ext>
            </a:extLst>
          </p:cNvPr>
          <p:cNvSpPr>
            <a:spLocks noGrp="1"/>
          </p:cNvSpPr>
          <p:nvPr>
            <p:ph type="dt" sz="half" idx="10"/>
          </p:nvPr>
        </p:nvSpPr>
        <p:spPr/>
        <p:txBody>
          <a:bodyPr/>
          <a:lstStyle/>
          <a:p>
            <a:fld id="{6264DEAE-BA51-473D-AD02-7982BA875D57}" type="datetime1">
              <a:rPr lang="en-US" smtClean="0"/>
              <a:t>8/15/2019</a:t>
            </a:fld>
            <a:endParaRPr lang="en-US"/>
          </a:p>
        </p:txBody>
      </p:sp>
      <p:sp>
        <p:nvSpPr>
          <p:cNvPr id="4" name="Footer Placeholder 3">
            <a:extLst>
              <a:ext uri="{FF2B5EF4-FFF2-40B4-BE49-F238E27FC236}">
                <a16:creationId xmlns:a16="http://schemas.microsoft.com/office/drawing/2014/main" id="{E09D6A40-BEAE-2543-989E-CA9A6C01325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B0B9ECE-A24A-3948-8DC1-49FF59999C35}"/>
              </a:ext>
            </a:extLst>
          </p:cNvPr>
          <p:cNvSpPr>
            <a:spLocks noGrp="1"/>
          </p:cNvSpPr>
          <p:nvPr>
            <p:ph type="sldNum" sz="quarter" idx="12"/>
          </p:nvPr>
        </p:nvSpPr>
        <p:spPr/>
        <p:txBody>
          <a:bodyPr/>
          <a:lstStyle/>
          <a:p>
            <a:fld id="{8760A8CD-CD76-1449-AC1E-A2C511EAA45D}" type="slidenum">
              <a:t>‹#›</a:t>
            </a:fld>
            <a:endParaRPr lang="en-US"/>
          </a:p>
        </p:txBody>
      </p:sp>
    </p:spTree>
    <p:extLst>
      <p:ext uri="{BB962C8B-B14F-4D97-AF65-F5344CB8AC3E}">
        <p14:creationId xmlns:p14="http://schemas.microsoft.com/office/powerpoint/2010/main" val="4279696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312F1FB-50A7-E342-A4C2-2525E859CDFA}"/>
              </a:ext>
            </a:extLst>
          </p:cNvPr>
          <p:cNvSpPr>
            <a:spLocks noGrp="1"/>
          </p:cNvSpPr>
          <p:nvPr>
            <p:ph type="dt" sz="half" idx="10"/>
          </p:nvPr>
        </p:nvSpPr>
        <p:spPr/>
        <p:txBody>
          <a:bodyPr/>
          <a:lstStyle/>
          <a:p>
            <a:fld id="{CAC98679-2CC4-49F9-ACC9-3A8D49E75F19}" type="datetime1">
              <a:rPr lang="en-US" smtClean="0"/>
              <a:t>8/15/2019</a:t>
            </a:fld>
            <a:endParaRPr lang="en-US"/>
          </a:p>
        </p:txBody>
      </p:sp>
      <p:sp>
        <p:nvSpPr>
          <p:cNvPr id="3" name="Footer Placeholder 2">
            <a:extLst>
              <a:ext uri="{FF2B5EF4-FFF2-40B4-BE49-F238E27FC236}">
                <a16:creationId xmlns:a16="http://schemas.microsoft.com/office/drawing/2014/main" id="{8D4DED46-22FE-E14E-8911-9683A7BFA05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6B19542-9FB8-784A-AC8E-7C8A2BAB66DA}"/>
              </a:ext>
            </a:extLst>
          </p:cNvPr>
          <p:cNvSpPr>
            <a:spLocks noGrp="1"/>
          </p:cNvSpPr>
          <p:nvPr>
            <p:ph type="sldNum" sz="quarter" idx="12"/>
          </p:nvPr>
        </p:nvSpPr>
        <p:spPr/>
        <p:txBody>
          <a:bodyPr/>
          <a:lstStyle/>
          <a:p>
            <a:fld id="{8760A8CD-CD76-1449-AC1E-A2C511EAA45D}" type="slidenum">
              <a:t>‹#›</a:t>
            </a:fld>
            <a:endParaRPr lang="en-US"/>
          </a:p>
        </p:txBody>
      </p:sp>
    </p:spTree>
    <p:extLst>
      <p:ext uri="{BB962C8B-B14F-4D97-AF65-F5344CB8AC3E}">
        <p14:creationId xmlns:p14="http://schemas.microsoft.com/office/powerpoint/2010/main" val="208268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95FB1-2592-144C-BB85-5EC4D1370EE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FDD687B-84EF-6640-8843-D059E4E4129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1329EE8-65C9-AC44-982A-8ABFEA7339D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9A7146F-5C4A-C04A-A89D-4AFB4F5C1062}"/>
              </a:ext>
            </a:extLst>
          </p:cNvPr>
          <p:cNvSpPr>
            <a:spLocks noGrp="1"/>
          </p:cNvSpPr>
          <p:nvPr>
            <p:ph type="dt" sz="half" idx="10"/>
          </p:nvPr>
        </p:nvSpPr>
        <p:spPr/>
        <p:txBody>
          <a:bodyPr/>
          <a:lstStyle/>
          <a:p>
            <a:fld id="{931ECB21-5F54-4DE9-BFBC-5E9F7B855587}" type="datetime1">
              <a:rPr lang="en-US" smtClean="0"/>
              <a:t>8/15/2019</a:t>
            </a:fld>
            <a:endParaRPr lang="en-US"/>
          </a:p>
        </p:txBody>
      </p:sp>
      <p:sp>
        <p:nvSpPr>
          <p:cNvPr id="6" name="Footer Placeholder 5">
            <a:extLst>
              <a:ext uri="{FF2B5EF4-FFF2-40B4-BE49-F238E27FC236}">
                <a16:creationId xmlns:a16="http://schemas.microsoft.com/office/drawing/2014/main" id="{92B9BEB4-3AE7-7B48-BC53-BE98B7E63EB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F5294EC-D82F-2E42-BBD3-DE8969BF5A74}"/>
              </a:ext>
            </a:extLst>
          </p:cNvPr>
          <p:cNvSpPr>
            <a:spLocks noGrp="1"/>
          </p:cNvSpPr>
          <p:nvPr>
            <p:ph type="sldNum" sz="quarter" idx="12"/>
          </p:nvPr>
        </p:nvSpPr>
        <p:spPr/>
        <p:txBody>
          <a:bodyPr/>
          <a:lstStyle/>
          <a:p>
            <a:fld id="{8760A8CD-CD76-1449-AC1E-A2C511EAA45D}" type="slidenum">
              <a:t>‹#›</a:t>
            </a:fld>
            <a:endParaRPr lang="en-US"/>
          </a:p>
        </p:txBody>
      </p:sp>
    </p:spTree>
    <p:extLst>
      <p:ext uri="{BB962C8B-B14F-4D97-AF65-F5344CB8AC3E}">
        <p14:creationId xmlns:p14="http://schemas.microsoft.com/office/powerpoint/2010/main" val="11763861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F7D0DE-3053-AF43-8E13-BE54FEECFC1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692674C-56EB-E741-90E9-744FE2B8257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D00D657-B0BC-7047-980F-0F010F19CF3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39DE92B-60B9-D245-8B76-DE5B671DDE18}"/>
              </a:ext>
            </a:extLst>
          </p:cNvPr>
          <p:cNvSpPr>
            <a:spLocks noGrp="1"/>
          </p:cNvSpPr>
          <p:nvPr>
            <p:ph type="dt" sz="half" idx="10"/>
          </p:nvPr>
        </p:nvSpPr>
        <p:spPr/>
        <p:txBody>
          <a:bodyPr/>
          <a:lstStyle/>
          <a:p>
            <a:fld id="{30259B8B-5B4C-461E-9806-BA0D08F6257A}" type="datetime1">
              <a:rPr lang="en-US" smtClean="0"/>
              <a:t>8/15/2019</a:t>
            </a:fld>
            <a:endParaRPr lang="en-US"/>
          </a:p>
        </p:txBody>
      </p:sp>
      <p:sp>
        <p:nvSpPr>
          <p:cNvPr id="6" name="Footer Placeholder 5">
            <a:extLst>
              <a:ext uri="{FF2B5EF4-FFF2-40B4-BE49-F238E27FC236}">
                <a16:creationId xmlns:a16="http://schemas.microsoft.com/office/drawing/2014/main" id="{54E2399E-C0C6-DD42-BAC1-46FA06AA4AB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4196DD2-97FC-D04F-A5E6-A0726F66AC9F}"/>
              </a:ext>
            </a:extLst>
          </p:cNvPr>
          <p:cNvSpPr>
            <a:spLocks noGrp="1"/>
          </p:cNvSpPr>
          <p:nvPr>
            <p:ph type="sldNum" sz="quarter" idx="12"/>
          </p:nvPr>
        </p:nvSpPr>
        <p:spPr/>
        <p:txBody>
          <a:bodyPr/>
          <a:lstStyle/>
          <a:p>
            <a:fld id="{8760A8CD-CD76-1449-AC1E-A2C511EAA45D}" type="slidenum">
              <a:t>‹#›</a:t>
            </a:fld>
            <a:endParaRPr lang="en-US"/>
          </a:p>
        </p:txBody>
      </p:sp>
    </p:spTree>
    <p:extLst>
      <p:ext uri="{BB962C8B-B14F-4D97-AF65-F5344CB8AC3E}">
        <p14:creationId xmlns:p14="http://schemas.microsoft.com/office/powerpoint/2010/main" val="29594538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8A03672-4D44-0D4F-B468-51AD68B076D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79BDCFC-D583-B24A-B0C7-A5E9CFD664A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091079B-D55F-584D-A8B6-68AD7624A86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582976-F022-4231-9A92-EC9FB2DAF17D}" type="datetime1">
              <a:rPr lang="en-US" smtClean="0"/>
              <a:t>8/15/2019</a:t>
            </a:fld>
            <a:endParaRPr lang="en-US"/>
          </a:p>
        </p:txBody>
      </p:sp>
      <p:sp>
        <p:nvSpPr>
          <p:cNvPr id="5" name="Footer Placeholder 4">
            <a:extLst>
              <a:ext uri="{FF2B5EF4-FFF2-40B4-BE49-F238E27FC236}">
                <a16:creationId xmlns:a16="http://schemas.microsoft.com/office/drawing/2014/main" id="{5A89548A-4B3E-2F47-BD30-66921D24E84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6FB80DF-C1CA-694B-95A3-AEE75D40D6F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760A8CD-CD76-1449-AC1E-A2C511EAA45D}" type="slidenum">
              <a:t>‹#›</a:t>
            </a:fld>
            <a:endParaRPr lang="en-US"/>
          </a:p>
        </p:txBody>
      </p:sp>
    </p:spTree>
    <p:extLst>
      <p:ext uri="{BB962C8B-B14F-4D97-AF65-F5344CB8AC3E}">
        <p14:creationId xmlns:p14="http://schemas.microsoft.com/office/powerpoint/2010/main" val="372953351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4.pn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8" Type="http://schemas.openxmlformats.org/officeDocument/2006/relationships/hyperlink" Target="mailto:hoanq13@viettel.com.vn" TargetMode="External"/><Relationship Id="rId3" Type="http://schemas.openxmlformats.org/officeDocument/2006/relationships/image" Target="../media/image3.pn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hyperlink" Target="mailto:duongmn@viettel.com.vn" TargetMode="Externa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4.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5.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notesSlide" Target="../notesSlides/notesSlide20.xml"/></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hyperlink" Target="https://cloud-guru.github.io/monitors/" TargetMode="External"/><Relationship Id="rId4" Type="http://schemas.openxmlformats.org/officeDocument/2006/relationships/image" Target="../media/image4.png"/></Relationships>
</file>

<file path=ppt/slides/_rels/slide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D04DF92-C095-6A41-A03A-EA02C915AB50}"/>
              </a:ext>
            </a:extLst>
          </p:cNvPr>
          <p:cNvPicPr>
            <a:picLocks noChangeAspect="1"/>
          </p:cNvPicPr>
          <p:nvPr/>
        </p:nvPicPr>
        <p:blipFill>
          <a:blip r:embed="rId2"/>
          <a:stretch>
            <a:fillRect/>
          </a:stretch>
        </p:blipFill>
        <p:spPr>
          <a:xfrm>
            <a:off x="0" y="0"/>
            <a:ext cx="12192000" cy="6858000"/>
          </a:xfrm>
          <a:prstGeom prst="rect">
            <a:avLst/>
          </a:prstGeom>
        </p:spPr>
      </p:pic>
      <p:sp>
        <p:nvSpPr>
          <p:cNvPr id="6" name="TextBox 5">
            <a:extLst>
              <a:ext uri="{FF2B5EF4-FFF2-40B4-BE49-F238E27FC236}">
                <a16:creationId xmlns:a16="http://schemas.microsoft.com/office/drawing/2014/main" id="{8643BA12-7086-1E4E-AE0C-C5A4FAB5BD74}"/>
              </a:ext>
            </a:extLst>
          </p:cNvPr>
          <p:cNvSpPr txBox="1"/>
          <p:nvPr/>
        </p:nvSpPr>
        <p:spPr>
          <a:xfrm>
            <a:off x="4876801" y="3116102"/>
            <a:ext cx="7315200" cy="1569660"/>
          </a:xfrm>
          <a:prstGeom prst="rect">
            <a:avLst/>
          </a:prstGeom>
          <a:noFill/>
        </p:spPr>
        <p:txBody>
          <a:bodyPr wrap="square" rtlCol="0">
            <a:spAutoFit/>
          </a:bodyPr>
          <a:lstStyle/>
          <a:p>
            <a:pPr>
              <a:lnSpc>
                <a:spcPct val="150000"/>
              </a:lnSpc>
            </a:pPr>
            <a:r>
              <a:rPr lang="en-US" sz="3200" b="1" dirty="0">
                <a:solidFill>
                  <a:srgbClr val="FFB338"/>
                </a:solidFill>
                <a:latin typeface="Arial" panose="020B0604020202020204" pitchFamily="34" charset="0"/>
                <a:cs typeface="Arial" panose="020B0604020202020204" pitchFamily="34" charset="0"/>
              </a:rPr>
              <a:t>Self-healing Cloud Infrastructure with TICK stack, </a:t>
            </a:r>
            <a:r>
              <a:rPr lang="en-US" sz="3200" b="1" dirty="0" err="1">
                <a:solidFill>
                  <a:srgbClr val="FFB338"/>
                </a:solidFill>
                <a:latin typeface="Arial" panose="020B0604020202020204" pitchFamily="34" charset="0"/>
                <a:cs typeface="Arial" panose="020B0604020202020204" pitchFamily="34" charset="0"/>
              </a:rPr>
              <a:t>Vitrage</a:t>
            </a:r>
            <a:r>
              <a:rPr lang="en-US" sz="3200" b="1" dirty="0">
                <a:solidFill>
                  <a:srgbClr val="FFB338"/>
                </a:solidFill>
                <a:latin typeface="Arial" panose="020B0604020202020204" pitchFamily="34" charset="0"/>
                <a:cs typeface="Arial" panose="020B0604020202020204" pitchFamily="34" charset="0"/>
              </a:rPr>
              <a:t> and Mistral</a:t>
            </a:r>
          </a:p>
        </p:txBody>
      </p:sp>
      <p:sp>
        <p:nvSpPr>
          <p:cNvPr id="9" name="TextBox 8">
            <a:extLst>
              <a:ext uri="{FF2B5EF4-FFF2-40B4-BE49-F238E27FC236}">
                <a16:creationId xmlns:a16="http://schemas.microsoft.com/office/drawing/2014/main" id="{FFF0C1D6-E55F-B448-AD11-83AC26CC0F9A}"/>
              </a:ext>
            </a:extLst>
          </p:cNvPr>
          <p:cNvSpPr txBox="1"/>
          <p:nvPr/>
        </p:nvSpPr>
        <p:spPr>
          <a:xfrm>
            <a:off x="4876801" y="5340370"/>
            <a:ext cx="4334445" cy="496996"/>
          </a:xfrm>
          <a:prstGeom prst="rect">
            <a:avLst/>
          </a:prstGeom>
          <a:noFill/>
        </p:spPr>
        <p:txBody>
          <a:bodyPr wrap="square" rtlCol="0">
            <a:spAutoFit/>
          </a:bodyPr>
          <a:lstStyle/>
          <a:p>
            <a:pPr>
              <a:lnSpc>
                <a:spcPct val="150000"/>
              </a:lnSpc>
            </a:pPr>
            <a:r>
              <a:rPr lang="en-US" sz="2000" dirty="0">
                <a:solidFill>
                  <a:schemeClr val="bg1"/>
                </a:solidFill>
                <a:latin typeface="Arial" panose="020B0604020202020204" pitchFamily="34" charset="0"/>
                <a:cs typeface="Arial" panose="020B0604020202020204" pitchFamily="34" charset="0"/>
              </a:rPr>
              <a:t>Ha </a:t>
            </a:r>
            <a:r>
              <a:rPr lang="en-US" sz="2000" dirty="0" err="1">
                <a:solidFill>
                  <a:schemeClr val="bg1"/>
                </a:solidFill>
                <a:latin typeface="Arial" panose="020B0604020202020204" pitchFamily="34" charset="0"/>
                <a:cs typeface="Arial" panose="020B0604020202020204" pitchFamily="34" charset="0"/>
              </a:rPr>
              <a:t>Noi</a:t>
            </a:r>
            <a:r>
              <a:rPr lang="en-US" sz="2000" dirty="0">
                <a:solidFill>
                  <a:schemeClr val="bg1"/>
                </a:solidFill>
                <a:latin typeface="Arial" panose="020B0604020202020204" pitchFamily="34" charset="0"/>
                <a:cs typeface="Arial" panose="020B0604020202020204" pitchFamily="34" charset="0"/>
              </a:rPr>
              <a:t>, 24/08/2019</a:t>
            </a:r>
          </a:p>
        </p:txBody>
      </p:sp>
      <p:pic>
        <p:nvPicPr>
          <p:cNvPr id="7" name="Google Shape;66;p13"/>
          <p:cNvPicPr preferRelativeResize="0"/>
          <p:nvPr/>
        </p:nvPicPr>
        <p:blipFill>
          <a:blip r:embed="rId3">
            <a:alphaModFix/>
          </a:blip>
          <a:stretch>
            <a:fillRect/>
          </a:stretch>
        </p:blipFill>
        <p:spPr>
          <a:xfrm>
            <a:off x="4572000" y="0"/>
            <a:ext cx="7620000" cy="1388750"/>
          </a:xfrm>
          <a:prstGeom prst="rect">
            <a:avLst/>
          </a:prstGeom>
          <a:noFill/>
          <a:ln>
            <a:noFill/>
          </a:ln>
        </p:spPr>
      </p:pic>
    </p:spTree>
    <p:extLst>
      <p:ext uri="{BB962C8B-B14F-4D97-AF65-F5344CB8AC3E}">
        <p14:creationId xmlns:p14="http://schemas.microsoft.com/office/powerpoint/2010/main" val="37683958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85666AC-18B5-D44F-A2D3-DB175189935D}"/>
              </a:ext>
            </a:extLst>
          </p:cNvPr>
          <p:cNvPicPr>
            <a:picLocks noChangeAspect="1"/>
          </p:cNvPicPr>
          <p:nvPr/>
        </p:nvPicPr>
        <p:blipFill>
          <a:blip r:embed="rId3"/>
          <a:stretch>
            <a:fillRect/>
          </a:stretch>
        </p:blipFill>
        <p:spPr>
          <a:xfrm>
            <a:off x="0" y="-8626"/>
            <a:ext cx="12192000" cy="6858000"/>
          </a:xfrm>
          <a:prstGeom prst="rect">
            <a:avLst/>
          </a:prstGeom>
        </p:spPr>
      </p:pic>
      <p:sp>
        <p:nvSpPr>
          <p:cNvPr id="10" name="TextBox 9">
            <a:extLst>
              <a:ext uri="{FF2B5EF4-FFF2-40B4-BE49-F238E27FC236}">
                <a16:creationId xmlns:a16="http://schemas.microsoft.com/office/drawing/2014/main" id="{2DBD4D72-B14D-3741-9FFC-01E09D871842}"/>
              </a:ext>
            </a:extLst>
          </p:cNvPr>
          <p:cNvSpPr txBox="1"/>
          <p:nvPr/>
        </p:nvSpPr>
        <p:spPr>
          <a:xfrm>
            <a:off x="503220" y="272091"/>
            <a:ext cx="9235440" cy="584775"/>
          </a:xfrm>
          <a:prstGeom prst="rect">
            <a:avLst/>
          </a:prstGeom>
          <a:noFill/>
        </p:spPr>
        <p:txBody>
          <a:bodyPr wrap="square" rtlCol="0">
            <a:spAutoFit/>
          </a:bodyPr>
          <a:lstStyle/>
          <a:p>
            <a:r>
              <a:rPr lang="en-US" sz="3200" b="1" dirty="0">
                <a:solidFill>
                  <a:schemeClr val="bg1"/>
                </a:solidFill>
                <a:latin typeface="Arial" panose="020B0604020202020204" pitchFamily="34" charset="0"/>
                <a:cs typeface="Arial" panose="020B0604020202020204" pitchFamily="34" charset="0"/>
              </a:rPr>
              <a:t>2. Current solutions</a:t>
            </a:r>
          </a:p>
        </p:txBody>
      </p:sp>
      <p:pic>
        <p:nvPicPr>
          <p:cNvPr id="2" name="Picture 1"/>
          <p:cNvPicPr>
            <a:picLocks noChangeAspect="1"/>
          </p:cNvPicPr>
          <p:nvPr/>
        </p:nvPicPr>
        <p:blipFill>
          <a:blip r:embed="rId4"/>
          <a:stretch>
            <a:fillRect/>
          </a:stretch>
        </p:blipFill>
        <p:spPr>
          <a:xfrm>
            <a:off x="9273397" y="5995457"/>
            <a:ext cx="2918604" cy="862543"/>
          </a:xfrm>
          <a:prstGeom prst="rect">
            <a:avLst/>
          </a:prstGeom>
        </p:spPr>
      </p:pic>
      <p:sp>
        <p:nvSpPr>
          <p:cNvPr id="3" name="Slide Number Placeholder 2"/>
          <p:cNvSpPr>
            <a:spLocks noGrp="1"/>
          </p:cNvSpPr>
          <p:nvPr>
            <p:ph type="sldNum" sz="quarter" idx="12"/>
          </p:nvPr>
        </p:nvSpPr>
        <p:spPr>
          <a:xfrm>
            <a:off x="8307237" y="6439848"/>
            <a:ext cx="812322" cy="365125"/>
          </a:xfrm>
        </p:spPr>
        <p:txBody>
          <a:bodyPr/>
          <a:lstStyle/>
          <a:p>
            <a:fld id="{8760A8CD-CD76-1449-AC1E-A2C511EAA45D}" type="slidenum">
              <a:rPr lang="en-US" sz="2400" b="1" smtClean="0"/>
              <a:t>10</a:t>
            </a:fld>
            <a:endParaRPr lang="en-US" sz="2400" b="1" dirty="0"/>
          </a:p>
        </p:txBody>
      </p:sp>
      <p:sp>
        <p:nvSpPr>
          <p:cNvPr id="5" name="TextBox 4"/>
          <p:cNvSpPr txBox="1"/>
          <p:nvPr/>
        </p:nvSpPr>
        <p:spPr>
          <a:xfrm>
            <a:off x="822033" y="1675598"/>
            <a:ext cx="10566403" cy="2308324"/>
          </a:xfrm>
          <a:prstGeom prst="rect">
            <a:avLst/>
          </a:prstGeom>
          <a:noFill/>
        </p:spPr>
        <p:txBody>
          <a:bodyPr wrap="square" rtlCol="0">
            <a:spAutoFit/>
          </a:bodyPr>
          <a:lstStyle/>
          <a:p>
            <a:pPr algn="just"/>
            <a:r>
              <a:rPr lang="en-US" sz="2800" dirty="0" err="1"/>
              <a:t>Vitrage</a:t>
            </a:r>
            <a:r>
              <a:rPr lang="en-US" sz="2800" dirty="0"/>
              <a:t>:  The </a:t>
            </a:r>
            <a:r>
              <a:rPr lang="en-US" sz="2800" dirty="0" err="1"/>
              <a:t>Openstack</a:t>
            </a:r>
            <a:r>
              <a:rPr lang="en-US" sz="2800" dirty="0"/>
              <a:t> Root Cause Analysis Service</a:t>
            </a:r>
          </a:p>
          <a:p>
            <a:pPr marL="342900" indent="-342900" algn="just">
              <a:buFont typeface="Arial" panose="020B0604020202020204" pitchFamily="34" charset="0"/>
              <a:buChar char="•"/>
            </a:pPr>
            <a:r>
              <a:rPr lang="en-US" sz="2400" dirty="0"/>
              <a:t>Holistic and complete view: Physical-to-Virtual entities mapping</a:t>
            </a:r>
          </a:p>
          <a:p>
            <a:pPr marL="342900" indent="-342900" algn="just">
              <a:buFont typeface="Arial" panose="020B0604020202020204" pitchFamily="34" charset="0"/>
              <a:buChar char="•"/>
            </a:pPr>
            <a:r>
              <a:rPr lang="en-US" sz="2400" dirty="0"/>
              <a:t>Deduced alarm, state</a:t>
            </a:r>
          </a:p>
          <a:p>
            <a:pPr marL="342900" indent="-342900" algn="just">
              <a:buFont typeface="Arial" panose="020B0604020202020204" pitchFamily="34" charset="0"/>
              <a:buChar char="•"/>
            </a:pPr>
            <a:r>
              <a:rPr lang="en-US" sz="2400" dirty="0"/>
              <a:t>Root Cause Indicators</a:t>
            </a:r>
          </a:p>
          <a:p>
            <a:pPr lvl="1" algn="just"/>
            <a:endParaRPr lang="en-US" sz="2000" dirty="0"/>
          </a:p>
          <a:p>
            <a:pPr marL="800100" lvl="1" indent="-342900" algn="just">
              <a:buFont typeface="Wingdings" panose="05000000000000000000" pitchFamily="2" charset="2"/>
              <a:buChar char="q"/>
            </a:pPr>
            <a:endParaRPr lang="en-US" sz="2400" dirty="0"/>
          </a:p>
        </p:txBody>
      </p:sp>
      <p:pic>
        <p:nvPicPr>
          <p:cNvPr id="12" name="Picture 11"/>
          <p:cNvPicPr>
            <a:picLocks noChangeAspect="1"/>
          </p:cNvPicPr>
          <p:nvPr/>
        </p:nvPicPr>
        <p:blipFill>
          <a:blip r:embed="rId5"/>
          <a:stretch>
            <a:fillRect/>
          </a:stretch>
        </p:blipFill>
        <p:spPr>
          <a:xfrm>
            <a:off x="4380088" y="2459180"/>
            <a:ext cx="7008347" cy="3536277"/>
          </a:xfrm>
          <a:prstGeom prst="rect">
            <a:avLst/>
          </a:prstGeom>
        </p:spPr>
      </p:pic>
    </p:spTree>
    <p:extLst>
      <p:ext uri="{BB962C8B-B14F-4D97-AF65-F5344CB8AC3E}">
        <p14:creationId xmlns:p14="http://schemas.microsoft.com/office/powerpoint/2010/main" val="18214528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85666AC-18B5-D44F-A2D3-DB175189935D}"/>
              </a:ext>
            </a:extLst>
          </p:cNvPr>
          <p:cNvPicPr>
            <a:picLocks noChangeAspect="1"/>
          </p:cNvPicPr>
          <p:nvPr/>
        </p:nvPicPr>
        <p:blipFill>
          <a:blip r:embed="rId3"/>
          <a:stretch>
            <a:fillRect/>
          </a:stretch>
        </p:blipFill>
        <p:spPr>
          <a:xfrm>
            <a:off x="0" y="-8626"/>
            <a:ext cx="12192000" cy="6858000"/>
          </a:xfrm>
          <a:prstGeom prst="rect">
            <a:avLst/>
          </a:prstGeom>
        </p:spPr>
      </p:pic>
      <p:sp>
        <p:nvSpPr>
          <p:cNvPr id="10" name="TextBox 9">
            <a:extLst>
              <a:ext uri="{FF2B5EF4-FFF2-40B4-BE49-F238E27FC236}">
                <a16:creationId xmlns:a16="http://schemas.microsoft.com/office/drawing/2014/main" id="{2DBD4D72-B14D-3741-9FFC-01E09D871842}"/>
              </a:ext>
            </a:extLst>
          </p:cNvPr>
          <p:cNvSpPr txBox="1"/>
          <p:nvPr/>
        </p:nvSpPr>
        <p:spPr>
          <a:xfrm>
            <a:off x="503220" y="272091"/>
            <a:ext cx="9235440" cy="584775"/>
          </a:xfrm>
          <a:prstGeom prst="rect">
            <a:avLst/>
          </a:prstGeom>
          <a:noFill/>
        </p:spPr>
        <p:txBody>
          <a:bodyPr wrap="square" rtlCol="0">
            <a:spAutoFit/>
          </a:bodyPr>
          <a:lstStyle/>
          <a:p>
            <a:r>
              <a:rPr lang="en-US" sz="3200" b="1" dirty="0">
                <a:solidFill>
                  <a:schemeClr val="bg1"/>
                </a:solidFill>
                <a:latin typeface="Arial" panose="020B0604020202020204" pitchFamily="34" charset="0"/>
                <a:cs typeface="Arial" panose="020B0604020202020204" pitchFamily="34" charset="0"/>
              </a:rPr>
              <a:t>2. Current solutions</a:t>
            </a:r>
          </a:p>
        </p:txBody>
      </p:sp>
      <p:pic>
        <p:nvPicPr>
          <p:cNvPr id="2" name="Picture 1"/>
          <p:cNvPicPr>
            <a:picLocks noChangeAspect="1"/>
          </p:cNvPicPr>
          <p:nvPr/>
        </p:nvPicPr>
        <p:blipFill>
          <a:blip r:embed="rId4"/>
          <a:stretch>
            <a:fillRect/>
          </a:stretch>
        </p:blipFill>
        <p:spPr>
          <a:xfrm>
            <a:off x="9273397" y="5995457"/>
            <a:ext cx="2918604" cy="862543"/>
          </a:xfrm>
          <a:prstGeom prst="rect">
            <a:avLst/>
          </a:prstGeom>
        </p:spPr>
      </p:pic>
      <p:sp>
        <p:nvSpPr>
          <p:cNvPr id="3" name="Slide Number Placeholder 2"/>
          <p:cNvSpPr>
            <a:spLocks noGrp="1"/>
          </p:cNvSpPr>
          <p:nvPr>
            <p:ph type="sldNum" sz="quarter" idx="12"/>
          </p:nvPr>
        </p:nvSpPr>
        <p:spPr>
          <a:xfrm>
            <a:off x="8307237" y="6439848"/>
            <a:ext cx="812322" cy="365125"/>
          </a:xfrm>
        </p:spPr>
        <p:txBody>
          <a:bodyPr/>
          <a:lstStyle/>
          <a:p>
            <a:fld id="{8760A8CD-CD76-1449-AC1E-A2C511EAA45D}" type="slidenum">
              <a:rPr lang="en-US" sz="2400" b="1" smtClean="0"/>
              <a:t>11</a:t>
            </a:fld>
            <a:endParaRPr lang="en-US" sz="2400" b="1" dirty="0"/>
          </a:p>
        </p:txBody>
      </p:sp>
      <p:sp>
        <p:nvSpPr>
          <p:cNvPr id="5" name="TextBox 4"/>
          <p:cNvSpPr txBox="1"/>
          <p:nvPr/>
        </p:nvSpPr>
        <p:spPr>
          <a:xfrm>
            <a:off x="822033" y="1675598"/>
            <a:ext cx="5660352" cy="3939540"/>
          </a:xfrm>
          <a:prstGeom prst="rect">
            <a:avLst/>
          </a:prstGeom>
          <a:noFill/>
        </p:spPr>
        <p:txBody>
          <a:bodyPr wrap="square" rtlCol="0">
            <a:spAutoFit/>
          </a:bodyPr>
          <a:lstStyle/>
          <a:p>
            <a:r>
              <a:rPr lang="en-US" sz="2800" dirty="0" err="1"/>
              <a:t>Vitrage</a:t>
            </a:r>
            <a:r>
              <a:rPr lang="en-US" sz="2800" dirty="0"/>
              <a:t>:  Architecture</a:t>
            </a:r>
          </a:p>
          <a:p>
            <a:pPr marL="285750" indent="-285750" algn="just">
              <a:buFont typeface="Arial" panose="020B0604020202020204" pitchFamily="34" charset="0"/>
              <a:buChar char="•"/>
            </a:pPr>
            <a:r>
              <a:rPr lang="en-US" b="1" dirty="0" err="1"/>
              <a:t>Vitrage</a:t>
            </a:r>
            <a:r>
              <a:rPr lang="en-US" b="1" dirty="0"/>
              <a:t> API, Dashboard, CLI</a:t>
            </a:r>
          </a:p>
          <a:p>
            <a:pPr marL="285750" indent="-285750" algn="just">
              <a:buFont typeface="Arial" panose="020B0604020202020204" pitchFamily="34" charset="0"/>
              <a:buChar char="•"/>
            </a:pPr>
            <a:r>
              <a:rPr lang="en-US" b="1" dirty="0" err="1"/>
              <a:t>Vitrage</a:t>
            </a:r>
            <a:r>
              <a:rPr lang="en-US" b="1" dirty="0"/>
              <a:t> Data Sources</a:t>
            </a:r>
            <a:r>
              <a:rPr lang="en-US" dirty="0"/>
              <a:t>: Importing information from different sources (</a:t>
            </a:r>
            <a:r>
              <a:rPr lang="en-US" dirty="0" err="1"/>
              <a:t>Openstack</a:t>
            </a:r>
            <a:r>
              <a:rPr lang="en-US" dirty="0"/>
              <a:t> services and external) and pass them to </a:t>
            </a:r>
            <a:r>
              <a:rPr lang="en-US" dirty="0" err="1"/>
              <a:t>Vitrage</a:t>
            </a:r>
            <a:r>
              <a:rPr lang="en-US" dirty="0"/>
              <a:t> Graph.</a:t>
            </a:r>
          </a:p>
          <a:p>
            <a:pPr marL="285750" indent="-285750" algn="just">
              <a:buFont typeface="Arial" panose="020B0604020202020204" pitchFamily="34" charset="0"/>
              <a:buChar char="•"/>
            </a:pPr>
            <a:r>
              <a:rPr lang="en-US" b="1" dirty="0" err="1"/>
              <a:t>Vitrage</a:t>
            </a:r>
            <a:r>
              <a:rPr lang="en-US" b="1" dirty="0"/>
              <a:t> Graph</a:t>
            </a:r>
            <a:r>
              <a:rPr lang="en-US" dirty="0"/>
              <a:t>: holds the information collected by the Data Sources, as well as their inter-relations.</a:t>
            </a:r>
          </a:p>
          <a:p>
            <a:pPr marL="285750" indent="-285750" algn="just">
              <a:buFont typeface="Arial" panose="020B0604020202020204" pitchFamily="34" charset="0"/>
              <a:buChar char="•"/>
            </a:pPr>
            <a:r>
              <a:rPr lang="en-US" b="1" dirty="0" err="1"/>
              <a:t>Vitrage</a:t>
            </a:r>
            <a:r>
              <a:rPr lang="en-US" b="1" dirty="0"/>
              <a:t> Evaluator</a:t>
            </a:r>
            <a:r>
              <a:rPr lang="en-US" dirty="0"/>
              <a:t>: coordinates the analysis of (changes to) the </a:t>
            </a:r>
            <a:r>
              <a:rPr lang="en-US" dirty="0" err="1"/>
              <a:t>Vitrage</a:t>
            </a:r>
            <a:r>
              <a:rPr lang="en-US" dirty="0"/>
              <a:t> Graph and processes the results of this analysis.</a:t>
            </a:r>
          </a:p>
          <a:p>
            <a:pPr marL="285750" indent="-285750" algn="just">
              <a:buFont typeface="Arial" panose="020B0604020202020204" pitchFamily="34" charset="0"/>
              <a:buChar char="•"/>
            </a:pPr>
            <a:r>
              <a:rPr lang="en-US" b="1" dirty="0" err="1"/>
              <a:t>Vitrage</a:t>
            </a:r>
            <a:r>
              <a:rPr lang="en-US" b="1" dirty="0"/>
              <a:t> </a:t>
            </a:r>
            <a:r>
              <a:rPr lang="en-US" b="1" dirty="0" err="1"/>
              <a:t>Notifiers</a:t>
            </a:r>
            <a:r>
              <a:rPr lang="en-US" dirty="0"/>
              <a:t>: can be used to notify external systems of </a:t>
            </a:r>
            <a:r>
              <a:rPr lang="en-US" dirty="0" err="1"/>
              <a:t>Vitrage</a:t>
            </a:r>
            <a:r>
              <a:rPr lang="en-US" dirty="0"/>
              <a:t> alarms and states.</a:t>
            </a:r>
            <a:endParaRPr lang="en-US" sz="2000" dirty="0"/>
          </a:p>
          <a:p>
            <a:pPr marL="800100" lvl="1" indent="-342900">
              <a:buFont typeface="Wingdings" panose="05000000000000000000" pitchFamily="2" charset="2"/>
              <a:buChar char="q"/>
            </a:pPr>
            <a:endParaRPr lang="en-US" sz="2400" dirty="0"/>
          </a:p>
        </p:txBody>
      </p:sp>
      <p:sp>
        <p:nvSpPr>
          <p:cNvPr id="8" name="Rectangle 7"/>
          <p:cNvSpPr/>
          <p:nvPr/>
        </p:nvSpPr>
        <p:spPr>
          <a:xfrm>
            <a:off x="978225" y="5441459"/>
            <a:ext cx="3893310" cy="369332"/>
          </a:xfrm>
          <a:prstGeom prst="rect">
            <a:avLst/>
          </a:prstGeom>
        </p:spPr>
        <p:txBody>
          <a:bodyPr wrap="none">
            <a:spAutoFit/>
          </a:bodyPr>
          <a:lstStyle/>
          <a:p>
            <a:r>
              <a:rPr lang="en-US" dirty="0"/>
              <a:t>https://wiki.openstack.org/wiki/Vitrage</a:t>
            </a:r>
          </a:p>
        </p:txBody>
      </p:sp>
      <p:pic>
        <p:nvPicPr>
          <p:cNvPr id="4" name="Picture 3"/>
          <p:cNvPicPr>
            <a:picLocks noChangeAspect="1"/>
          </p:cNvPicPr>
          <p:nvPr/>
        </p:nvPicPr>
        <p:blipFill>
          <a:blip r:embed="rId5"/>
          <a:stretch>
            <a:fillRect/>
          </a:stretch>
        </p:blipFill>
        <p:spPr>
          <a:xfrm>
            <a:off x="6467033" y="1627039"/>
            <a:ext cx="5458890" cy="4368418"/>
          </a:xfrm>
          <a:prstGeom prst="rect">
            <a:avLst/>
          </a:prstGeom>
        </p:spPr>
      </p:pic>
    </p:spTree>
    <p:extLst>
      <p:ext uri="{BB962C8B-B14F-4D97-AF65-F5344CB8AC3E}">
        <p14:creationId xmlns:p14="http://schemas.microsoft.com/office/powerpoint/2010/main" val="6185056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85666AC-18B5-D44F-A2D3-DB175189935D}"/>
              </a:ext>
            </a:extLst>
          </p:cNvPr>
          <p:cNvPicPr>
            <a:picLocks noChangeAspect="1"/>
          </p:cNvPicPr>
          <p:nvPr/>
        </p:nvPicPr>
        <p:blipFill>
          <a:blip r:embed="rId3"/>
          <a:stretch>
            <a:fillRect/>
          </a:stretch>
        </p:blipFill>
        <p:spPr>
          <a:xfrm>
            <a:off x="0" y="-8626"/>
            <a:ext cx="12192000" cy="6858000"/>
          </a:xfrm>
          <a:prstGeom prst="rect">
            <a:avLst/>
          </a:prstGeom>
        </p:spPr>
      </p:pic>
      <p:sp>
        <p:nvSpPr>
          <p:cNvPr id="10" name="TextBox 9">
            <a:extLst>
              <a:ext uri="{FF2B5EF4-FFF2-40B4-BE49-F238E27FC236}">
                <a16:creationId xmlns:a16="http://schemas.microsoft.com/office/drawing/2014/main" id="{2DBD4D72-B14D-3741-9FFC-01E09D871842}"/>
              </a:ext>
            </a:extLst>
          </p:cNvPr>
          <p:cNvSpPr txBox="1"/>
          <p:nvPr/>
        </p:nvSpPr>
        <p:spPr>
          <a:xfrm>
            <a:off x="503220" y="272091"/>
            <a:ext cx="9235440" cy="584775"/>
          </a:xfrm>
          <a:prstGeom prst="rect">
            <a:avLst/>
          </a:prstGeom>
          <a:noFill/>
        </p:spPr>
        <p:txBody>
          <a:bodyPr wrap="square" rtlCol="0">
            <a:spAutoFit/>
          </a:bodyPr>
          <a:lstStyle/>
          <a:p>
            <a:r>
              <a:rPr lang="en-US" sz="3200" b="1" dirty="0">
                <a:solidFill>
                  <a:schemeClr val="bg1"/>
                </a:solidFill>
                <a:latin typeface="Arial" panose="020B0604020202020204" pitchFamily="34" charset="0"/>
                <a:cs typeface="Arial" panose="020B0604020202020204" pitchFamily="34" charset="0"/>
              </a:rPr>
              <a:t>2. Current solutions</a:t>
            </a:r>
          </a:p>
        </p:txBody>
      </p:sp>
      <p:pic>
        <p:nvPicPr>
          <p:cNvPr id="2" name="Picture 1"/>
          <p:cNvPicPr>
            <a:picLocks noChangeAspect="1"/>
          </p:cNvPicPr>
          <p:nvPr/>
        </p:nvPicPr>
        <p:blipFill>
          <a:blip r:embed="rId4"/>
          <a:stretch>
            <a:fillRect/>
          </a:stretch>
        </p:blipFill>
        <p:spPr>
          <a:xfrm>
            <a:off x="9273397" y="5995457"/>
            <a:ext cx="2918604" cy="862543"/>
          </a:xfrm>
          <a:prstGeom prst="rect">
            <a:avLst/>
          </a:prstGeom>
        </p:spPr>
      </p:pic>
      <p:sp>
        <p:nvSpPr>
          <p:cNvPr id="3" name="Slide Number Placeholder 2"/>
          <p:cNvSpPr>
            <a:spLocks noGrp="1"/>
          </p:cNvSpPr>
          <p:nvPr>
            <p:ph type="sldNum" sz="quarter" idx="12"/>
          </p:nvPr>
        </p:nvSpPr>
        <p:spPr>
          <a:xfrm>
            <a:off x="8307237" y="6439848"/>
            <a:ext cx="812322" cy="365125"/>
          </a:xfrm>
        </p:spPr>
        <p:txBody>
          <a:bodyPr/>
          <a:lstStyle/>
          <a:p>
            <a:fld id="{8760A8CD-CD76-1449-AC1E-A2C511EAA45D}" type="slidenum">
              <a:rPr lang="en-US" sz="2400" b="1" smtClean="0"/>
              <a:t>12</a:t>
            </a:fld>
            <a:endParaRPr lang="en-US" sz="2400" b="1" dirty="0"/>
          </a:p>
        </p:txBody>
      </p:sp>
      <p:sp>
        <p:nvSpPr>
          <p:cNvPr id="5" name="TextBox 4"/>
          <p:cNvSpPr txBox="1"/>
          <p:nvPr/>
        </p:nvSpPr>
        <p:spPr>
          <a:xfrm>
            <a:off x="822033" y="1675598"/>
            <a:ext cx="10702858" cy="830997"/>
          </a:xfrm>
          <a:prstGeom prst="rect">
            <a:avLst/>
          </a:prstGeom>
          <a:noFill/>
        </p:spPr>
        <p:txBody>
          <a:bodyPr wrap="square" rtlCol="0">
            <a:spAutoFit/>
          </a:bodyPr>
          <a:lstStyle/>
          <a:p>
            <a:r>
              <a:rPr lang="en-US" sz="2400" dirty="0"/>
              <a:t>Question:  If a network card on the compute node is down, how does it affect to the VMs, and what action should be take? </a:t>
            </a:r>
          </a:p>
        </p:txBody>
      </p:sp>
      <p:pic>
        <p:nvPicPr>
          <p:cNvPr id="6" name="Picture 5"/>
          <p:cNvPicPr>
            <a:picLocks noChangeAspect="1"/>
          </p:cNvPicPr>
          <p:nvPr/>
        </p:nvPicPr>
        <p:blipFill>
          <a:blip r:embed="rId5"/>
          <a:stretch>
            <a:fillRect/>
          </a:stretch>
        </p:blipFill>
        <p:spPr>
          <a:xfrm>
            <a:off x="1603843" y="2428552"/>
            <a:ext cx="9139238" cy="3573299"/>
          </a:xfrm>
          <a:prstGeom prst="rect">
            <a:avLst/>
          </a:prstGeom>
        </p:spPr>
      </p:pic>
    </p:spTree>
    <p:extLst>
      <p:ext uri="{BB962C8B-B14F-4D97-AF65-F5344CB8AC3E}">
        <p14:creationId xmlns:p14="http://schemas.microsoft.com/office/powerpoint/2010/main" val="10468677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85666AC-18B5-D44F-A2D3-DB175189935D}"/>
              </a:ext>
            </a:extLst>
          </p:cNvPr>
          <p:cNvPicPr>
            <a:picLocks noChangeAspect="1"/>
          </p:cNvPicPr>
          <p:nvPr/>
        </p:nvPicPr>
        <p:blipFill>
          <a:blip r:embed="rId3"/>
          <a:stretch>
            <a:fillRect/>
          </a:stretch>
        </p:blipFill>
        <p:spPr>
          <a:xfrm>
            <a:off x="0" y="-8626"/>
            <a:ext cx="12192000" cy="6858000"/>
          </a:xfrm>
          <a:prstGeom prst="rect">
            <a:avLst/>
          </a:prstGeom>
        </p:spPr>
      </p:pic>
      <p:sp>
        <p:nvSpPr>
          <p:cNvPr id="10" name="TextBox 9">
            <a:extLst>
              <a:ext uri="{FF2B5EF4-FFF2-40B4-BE49-F238E27FC236}">
                <a16:creationId xmlns:a16="http://schemas.microsoft.com/office/drawing/2014/main" id="{2DBD4D72-B14D-3741-9FFC-01E09D871842}"/>
              </a:ext>
            </a:extLst>
          </p:cNvPr>
          <p:cNvSpPr txBox="1"/>
          <p:nvPr/>
        </p:nvSpPr>
        <p:spPr>
          <a:xfrm>
            <a:off x="503220" y="272091"/>
            <a:ext cx="9235440" cy="584775"/>
          </a:xfrm>
          <a:prstGeom prst="rect">
            <a:avLst/>
          </a:prstGeom>
          <a:noFill/>
        </p:spPr>
        <p:txBody>
          <a:bodyPr wrap="square" rtlCol="0">
            <a:spAutoFit/>
          </a:bodyPr>
          <a:lstStyle/>
          <a:p>
            <a:r>
              <a:rPr lang="en-US" sz="3200" b="1" dirty="0">
                <a:solidFill>
                  <a:schemeClr val="bg1"/>
                </a:solidFill>
                <a:latin typeface="Arial" panose="020B0604020202020204" pitchFamily="34" charset="0"/>
                <a:cs typeface="Arial" panose="020B0604020202020204" pitchFamily="34" charset="0"/>
              </a:rPr>
              <a:t>2. Current solutions</a:t>
            </a:r>
          </a:p>
        </p:txBody>
      </p:sp>
      <p:pic>
        <p:nvPicPr>
          <p:cNvPr id="2" name="Picture 1"/>
          <p:cNvPicPr>
            <a:picLocks noChangeAspect="1"/>
          </p:cNvPicPr>
          <p:nvPr/>
        </p:nvPicPr>
        <p:blipFill>
          <a:blip r:embed="rId4"/>
          <a:stretch>
            <a:fillRect/>
          </a:stretch>
        </p:blipFill>
        <p:spPr>
          <a:xfrm>
            <a:off x="9273397" y="5995457"/>
            <a:ext cx="2918604" cy="862543"/>
          </a:xfrm>
          <a:prstGeom prst="rect">
            <a:avLst/>
          </a:prstGeom>
        </p:spPr>
      </p:pic>
      <p:sp>
        <p:nvSpPr>
          <p:cNvPr id="3" name="Slide Number Placeholder 2"/>
          <p:cNvSpPr>
            <a:spLocks noGrp="1"/>
          </p:cNvSpPr>
          <p:nvPr>
            <p:ph type="sldNum" sz="quarter" idx="12"/>
          </p:nvPr>
        </p:nvSpPr>
        <p:spPr>
          <a:xfrm>
            <a:off x="8307237" y="6439848"/>
            <a:ext cx="812322" cy="365125"/>
          </a:xfrm>
        </p:spPr>
        <p:txBody>
          <a:bodyPr/>
          <a:lstStyle/>
          <a:p>
            <a:fld id="{8760A8CD-CD76-1449-AC1E-A2C511EAA45D}" type="slidenum">
              <a:rPr lang="en-US" sz="2400" b="1" smtClean="0"/>
              <a:t>13</a:t>
            </a:fld>
            <a:endParaRPr lang="en-US" sz="2400" b="1" dirty="0"/>
          </a:p>
        </p:txBody>
      </p:sp>
      <p:sp>
        <p:nvSpPr>
          <p:cNvPr id="5" name="TextBox 4"/>
          <p:cNvSpPr txBox="1"/>
          <p:nvPr/>
        </p:nvSpPr>
        <p:spPr>
          <a:xfrm>
            <a:off x="822033" y="1675598"/>
            <a:ext cx="10702858" cy="461665"/>
          </a:xfrm>
          <a:prstGeom prst="rect">
            <a:avLst/>
          </a:prstGeom>
          <a:noFill/>
        </p:spPr>
        <p:txBody>
          <a:bodyPr wrap="square" rtlCol="0">
            <a:spAutoFit/>
          </a:bodyPr>
          <a:lstStyle/>
          <a:p>
            <a:r>
              <a:rPr lang="en-US" sz="2400" dirty="0" err="1"/>
              <a:t>Maskari</a:t>
            </a:r>
            <a:r>
              <a:rPr lang="en-US" sz="2400" dirty="0"/>
              <a:t> </a:t>
            </a:r>
            <a:r>
              <a:rPr lang="en-US" sz="2400" dirty="0" err="1"/>
              <a:t>vs</a:t>
            </a:r>
            <a:r>
              <a:rPr lang="en-US" sz="2400" dirty="0"/>
              <a:t> </a:t>
            </a:r>
            <a:r>
              <a:rPr lang="en-US" sz="2400" dirty="0" err="1"/>
              <a:t>Vitrage</a:t>
            </a:r>
            <a:r>
              <a:rPr lang="en-US" sz="2400" dirty="0"/>
              <a:t> &amp; Mistral</a:t>
            </a:r>
          </a:p>
        </p:txBody>
      </p:sp>
      <p:pic>
        <p:nvPicPr>
          <p:cNvPr id="7" name="Picture 6"/>
          <p:cNvPicPr>
            <a:picLocks noChangeAspect="1"/>
          </p:cNvPicPr>
          <p:nvPr/>
        </p:nvPicPr>
        <p:blipFill>
          <a:blip r:embed="rId5"/>
          <a:stretch>
            <a:fillRect/>
          </a:stretch>
        </p:blipFill>
        <p:spPr>
          <a:xfrm>
            <a:off x="822033" y="2309812"/>
            <a:ext cx="10458450" cy="2238375"/>
          </a:xfrm>
          <a:prstGeom prst="rect">
            <a:avLst/>
          </a:prstGeom>
        </p:spPr>
      </p:pic>
    </p:spTree>
    <p:extLst>
      <p:ext uri="{BB962C8B-B14F-4D97-AF65-F5344CB8AC3E}">
        <p14:creationId xmlns:p14="http://schemas.microsoft.com/office/powerpoint/2010/main" val="17920091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85666AC-18B5-D44F-A2D3-DB175189935D}"/>
              </a:ext>
            </a:extLst>
          </p:cNvPr>
          <p:cNvPicPr>
            <a:picLocks noChangeAspect="1"/>
          </p:cNvPicPr>
          <p:nvPr/>
        </p:nvPicPr>
        <p:blipFill>
          <a:blip r:embed="rId3"/>
          <a:stretch>
            <a:fillRect/>
          </a:stretch>
        </p:blipFill>
        <p:spPr>
          <a:xfrm>
            <a:off x="0" y="-8626"/>
            <a:ext cx="12192000" cy="6858000"/>
          </a:xfrm>
          <a:prstGeom prst="rect">
            <a:avLst/>
          </a:prstGeom>
        </p:spPr>
      </p:pic>
      <p:sp>
        <p:nvSpPr>
          <p:cNvPr id="10" name="TextBox 9">
            <a:extLst>
              <a:ext uri="{FF2B5EF4-FFF2-40B4-BE49-F238E27FC236}">
                <a16:creationId xmlns:a16="http://schemas.microsoft.com/office/drawing/2014/main" id="{2DBD4D72-B14D-3741-9FFC-01E09D871842}"/>
              </a:ext>
            </a:extLst>
          </p:cNvPr>
          <p:cNvSpPr txBox="1"/>
          <p:nvPr/>
        </p:nvSpPr>
        <p:spPr>
          <a:xfrm>
            <a:off x="503220" y="272091"/>
            <a:ext cx="9235440" cy="584775"/>
          </a:xfrm>
          <a:prstGeom prst="rect">
            <a:avLst/>
          </a:prstGeom>
          <a:noFill/>
        </p:spPr>
        <p:txBody>
          <a:bodyPr wrap="square" rtlCol="0">
            <a:spAutoFit/>
          </a:bodyPr>
          <a:lstStyle/>
          <a:p>
            <a:r>
              <a:rPr lang="en-US" sz="3200" b="1" dirty="0">
                <a:solidFill>
                  <a:schemeClr val="bg1"/>
                </a:solidFill>
                <a:latin typeface="Arial" panose="020B0604020202020204" pitchFamily="34" charset="0"/>
                <a:cs typeface="Arial" panose="020B0604020202020204" pitchFamily="34" charset="0"/>
              </a:rPr>
              <a:t>3. Integrate external monitor to </a:t>
            </a:r>
            <a:r>
              <a:rPr lang="en-US" sz="3200" b="1" dirty="0" err="1">
                <a:solidFill>
                  <a:schemeClr val="bg1"/>
                </a:solidFill>
                <a:latin typeface="Arial" panose="020B0604020202020204" pitchFamily="34" charset="0"/>
                <a:cs typeface="Arial" panose="020B0604020202020204" pitchFamily="34" charset="0"/>
              </a:rPr>
              <a:t>Vitrage</a:t>
            </a:r>
            <a:endParaRPr lang="en-US" sz="3200" b="1"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4"/>
          <a:stretch>
            <a:fillRect/>
          </a:stretch>
        </p:blipFill>
        <p:spPr>
          <a:xfrm>
            <a:off x="9273397" y="5995457"/>
            <a:ext cx="2918604" cy="862543"/>
          </a:xfrm>
          <a:prstGeom prst="rect">
            <a:avLst/>
          </a:prstGeom>
        </p:spPr>
      </p:pic>
      <p:sp>
        <p:nvSpPr>
          <p:cNvPr id="3" name="Slide Number Placeholder 2"/>
          <p:cNvSpPr>
            <a:spLocks noGrp="1"/>
          </p:cNvSpPr>
          <p:nvPr>
            <p:ph type="sldNum" sz="quarter" idx="12"/>
          </p:nvPr>
        </p:nvSpPr>
        <p:spPr>
          <a:xfrm>
            <a:off x="8307237" y="6439848"/>
            <a:ext cx="812322" cy="365125"/>
          </a:xfrm>
        </p:spPr>
        <p:txBody>
          <a:bodyPr/>
          <a:lstStyle/>
          <a:p>
            <a:fld id="{8760A8CD-CD76-1449-AC1E-A2C511EAA45D}" type="slidenum">
              <a:rPr lang="en-US" sz="2400" b="1" smtClean="0"/>
              <a:t>14</a:t>
            </a:fld>
            <a:endParaRPr lang="en-US" sz="2400" b="1" dirty="0"/>
          </a:p>
        </p:txBody>
      </p:sp>
      <p:sp>
        <p:nvSpPr>
          <p:cNvPr id="5" name="TextBox 4"/>
          <p:cNvSpPr txBox="1"/>
          <p:nvPr/>
        </p:nvSpPr>
        <p:spPr>
          <a:xfrm>
            <a:off x="822033" y="1675598"/>
            <a:ext cx="4905667" cy="1938992"/>
          </a:xfrm>
          <a:prstGeom prst="rect">
            <a:avLst/>
          </a:prstGeom>
          <a:noFill/>
        </p:spPr>
        <p:txBody>
          <a:bodyPr wrap="square" rtlCol="0">
            <a:spAutoFit/>
          </a:bodyPr>
          <a:lstStyle/>
          <a:p>
            <a:r>
              <a:rPr lang="en-US" sz="2400" b="1" dirty="0"/>
              <a:t>Input</a:t>
            </a:r>
            <a:r>
              <a:rPr lang="en-US" sz="2400" dirty="0"/>
              <a:t>: alert module of external monitor system</a:t>
            </a:r>
          </a:p>
          <a:p>
            <a:endParaRPr lang="en-US" sz="2400" b="1" dirty="0"/>
          </a:p>
          <a:p>
            <a:r>
              <a:rPr lang="en-US" sz="2400" b="1" dirty="0"/>
              <a:t>Target</a:t>
            </a:r>
            <a:r>
              <a:rPr lang="en-US" sz="2400" dirty="0"/>
              <a:t>: </a:t>
            </a:r>
            <a:r>
              <a:rPr lang="en-US" sz="2400" dirty="0" err="1"/>
              <a:t>Vitrage</a:t>
            </a:r>
            <a:r>
              <a:rPr lang="en-US" sz="2400" dirty="0"/>
              <a:t> can receive and handle alerts</a:t>
            </a:r>
          </a:p>
        </p:txBody>
      </p:sp>
      <p:pic>
        <p:nvPicPr>
          <p:cNvPr id="8" name="Picture 7"/>
          <p:cNvPicPr>
            <a:picLocks noChangeAspect="1"/>
          </p:cNvPicPr>
          <p:nvPr/>
        </p:nvPicPr>
        <p:blipFill>
          <a:blip r:embed="rId5"/>
          <a:stretch>
            <a:fillRect/>
          </a:stretch>
        </p:blipFill>
        <p:spPr>
          <a:xfrm>
            <a:off x="5836356" y="1498643"/>
            <a:ext cx="5607221" cy="4374118"/>
          </a:xfrm>
          <a:prstGeom prst="rect">
            <a:avLst/>
          </a:prstGeom>
        </p:spPr>
      </p:pic>
    </p:spTree>
    <p:extLst>
      <p:ext uri="{BB962C8B-B14F-4D97-AF65-F5344CB8AC3E}">
        <p14:creationId xmlns:p14="http://schemas.microsoft.com/office/powerpoint/2010/main" val="31234897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85666AC-18B5-D44F-A2D3-DB175189935D}"/>
              </a:ext>
            </a:extLst>
          </p:cNvPr>
          <p:cNvPicPr>
            <a:picLocks noChangeAspect="1"/>
          </p:cNvPicPr>
          <p:nvPr/>
        </p:nvPicPr>
        <p:blipFill>
          <a:blip r:embed="rId3"/>
          <a:stretch>
            <a:fillRect/>
          </a:stretch>
        </p:blipFill>
        <p:spPr>
          <a:xfrm>
            <a:off x="0" y="-8626"/>
            <a:ext cx="12192000" cy="6858000"/>
          </a:xfrm>
          <a:prstGeom prst="rect">
            <a:avLst/>
          </a:prstGeom>
        </p:spPr>
      </p:pic>
      <p:sp>
        <p:nvSpPr>
          <p:cNvPr id="10" name="TextBox 9">
            <a:extLst>
              <a:ext uri="{FF2B5EF4-FFF2-40B4-BE49-F238E27FC236}">
                <a16:creationId xmlns:a16="http://schemas.microsoft.com/office/drawing/2014/main" id="{2DBD4D72-B14D-3741-9FFC-01E09D871842}"/>
              </a:ext>
            </a:extLst>
          </p:cNvPr>
          <p:cNvSpPr txBox="1"/>
          <p:nvPr/>
        </p:nvSpPr>
        <p:spPr>
          <a:xfrm>
            <a:off x="503220" y="272091"/>
            <a:ext cx="9235440" cy="584775"/>
          </a:xfrm>
          <a:prstGeom prst="rect">
            <a:avLst/>
          </a:prstGeom>
          <a:noFill/>
        </p:spPr>
        <p:txBody>
          <a:bodyPr wrap="square" rtlCol="0">
            <a:spAutoFit/>
          </a:bodyPr>
          <a:lstStyle/>
          <a:p>
            <a:r>
              <a:rPr lang="en-US" sz="3200" b="1" dirty="0">
                <a:solidFill>
                  <a:schemeClr val="bg1"/>
                </a:solidFill>
                <a:latin typeface="Arial" panose="020B0604020202020204" pitchFamily="34" charset="0"/>
                <a:cs typeface="Arial" panose="020B0604020202020204" pitchFamily="34" charset="0"/>
              </a:rPr>
              <a:t>3. Integrate external monitor to </a:t>
            </a:r>
            <a:r>
              <a:rPr lang="en-US" sz="3200" b="1" dirty="0" err="1">
                <a:solidFill>
                  <a:schemeClr val="bg1"/>
                </a:solidFill>
                <a:latin typeface="Arial" panose="020B0604020202020204" pitchFamily="34" charset="0"/>
                <a:cs typeface="Arial" panose="020B0604020202020204" pitchFamily="34" charset="0"/>
              </a:rPr>
              <a:t>Vitrage</a:t>
            </a:r>
            <a:endParaRPr lang="en-US" sz="3200" b="1"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4"/>
          <a:stretch>
            <a:fillRect/>
          </a:stretch>
        </p:blipFill>
        <p:spPr>
          <a:xfrm>
            <a:off x="9273397" y="5995457"/>
            <a:ext cx="2918604" cy="862543"/>
          </a:xfrm>
          <a:prstGeom prst="rect">
            <a:avLst/>
          </a:prstGeom>
        </p:spPr>
      </p:pic>
      <p:sp>
        <p:nvSpPr>
          <p:cNvPr id="3" name="Slide Number Placeholder 2"/>
          <p:cNvSpPr>
            <a:spLocks noGrp="1"/>
          </p:cNvSpPr>
          <p:nvPr>
            <p:ph type="sldNum" sz="quarter" idx="12"/>
          </p:nvPr>
        </p:nvSpPr>
        <p:spPr>
          <a:xfrm>
            <a:off x="8307237" y="6439848"/>
            <a:ext cx="812322" cy="365125"/>
          </a:xfrm>
        </p:spPr>
        <p:txBody>
          <a:bodyPr/>
          <a:lstStyle/>
          <a:p>
            <a:fld id="{8760A8CD-CD76-1449-AC1E-A2C511EAA45D}" type="slidenum">
              <a:rPr lang="en-US" sz="2400" b="1" smtClean="0"/>
              <a:t>15</a:t>
            </a:fld>
            <a:endParaRPr lang="en-US" sz="2400" b="1" dirty="0"/>
          </a:p>
        </p:txBody>
      </p:sp>
      <p:sp>
        <p:nvSpPr>
          <p:cNvPr id="5" name="TextBox 4"/>
          <p:cNvSpPr txBox="1"/>
          <p:nvPr/>
        </p:nvSpPr>
        <p:spPr>
          <a:xfrm>
            <a:off x="822033" y="1675598"/>
            <a:ext cx="6079638" cy="3046988"/>
          </a:xfrm>
          <a:prstGeom prst="rect">
            <a:avLst/>
          </a:prstGeom>
          <a:noFill/>
        </p:spPr>
        <p:txBody>
          <a:bodyPr wrap="square" rtlCol="0">
            <a:spAutoFit/>
          </a:bodyPr>
          <a:lstStyle/>
          <a:p>
            <a:r>
              <a:rPr lang="en-US" sz="2400" b="1" dirty="0"/>
              <a:t>Step 1: </a:t>
            </a:r>
            <a:r>
              <a:rPr lang="en-US" sz="2400" dirty="0"/>
              <a:t>Send alert to message queue: topic </a:t>
            </a:r>
            <a:r>
              <a:rPr lang="en-US" sz="2400" dirty="0" err="1"/>
              <a:t>vitrage_notifier</a:t>
            </a:r>
            <a:endParaRPr lang="en-US" sz="2400" dirty="0"/>
          </a:p>
          <a:p>
            <a:r>
              <a:rPr lang="en-US" sz="2400" b="1" dirty="0"/>
              <a:t>Step 2: </a:t>
            </a:r>
            <a:r>
              <a:rPr lang="en-US" sz="2400" dirty="0"/>
              <a:t>Add </a:t>
            </a:r>
            <a:r>
              <a:rPr lang="en-US" sz="2400" dirty="0" err="1"/>
              <a:t>Datasource</a:t>
            </a:r>
            <a:r>
              <a:rPr lang="en-US" sz="2400" dirty="0"/>
              <a:t> Package (example: </a:t>
            </a:r>
            <a:r>
              <a:rPr lang="en-US" sz="2400" dirty="0" err="1"/>
              <a:t>vitrage.datasource.kapacitor</a:t>
            </a:r>
            <a:r>
              <a:rPr lang="en-US" sz="2400" dirty="0"/>
              <a:t>) with two classes:</a:t>
            </a:r>
          </a:p>
          <a:p>
            <a:pPr marL="285750" indent="-285750">
              <a:buFont typeface="Arial" panose="020B0604020202020204" pitchFamily="34" charset="0"/>
              <a:buChar char="•"/>
            </a:pPr>
            <a:r>
              <a:rPr lang="en-US" sz="2400" dirty="0"/>
              <a:t>Driver class: receive alert</a:t>
            </a:r>
          </a:p>
          <a:p>
            <a:pPr marL="285750" indent="-285750">
              <a:buFont typeface="Arial" panose="020B0604020202020204" pitchFamily="34" charset="0"/>
              <a:buChar char="•"/>
            </a:pPr>
            <a:r>
              <a:rPr lang="en-US" sz="2400" dirty="0"/>
              <a:t>Transformer class: transform alert to entity of </a:t>
            </a:r>
            <a:r>
              <a:rPr lang="en-US" sz="2400" dirty="0" err="1"/>
              <a:t>vitrage</a:t>
            </a:r>
            <a:r>
              <a:rPr lang="en-US" sz="2400" dirty="0"/>
              <a:t> graph</a:t>
            </a:r>
          </a:p>
          <a:p>
            <a:endParaRPr lang="en-US" sz="2400" dirty="0"/>
          </a:p>
        </p:txBody>
      </p:sp>
      <p:pic>
        <p:nvPicPr>
          <p:cNvPr id="11" name="Picture 10"/>
          <p:cNvPicPr>
            <a:picLocks noChangeAspect="1"/>
          </p:cNvPicPr>
          <p:nvPr/>
        </p:nvPicPr>
        <p:blipFill>
          <a:blip r:embed="rId5"/>
          <a:stretch>
            <a:fillRect/>
          </a:stretch>
        </p:blipFill>
        <p:spPr>
          <a:xfrm>
            <a:off x="6901672" y="1825625"/>
            <a:ext cx="4743450" cy="2695575"/>
          </a:xfrm>
          <a:prstGeom prst="rect">
            <a:avLst/>
          </a:prstGeom>
        </p:spPr>
      </p:pic>
    </p:spTree>
    <p:extLst>
      <p:ext uri="{BB962C8B-B14F-4D97-AF65-F5344CB8AC3E}">
        <p14:creationId xmlns:p14="http://schemas.microsoft.com/office/powerpoint/2010/main" val="4053454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85666AC-18B5-D44F-A2D3-DB175189935D}"/>
              </a:ext>
            </a:extLst>
          </p:cNvPr>
          <p:cNvPicPr>
            <a:picLocks noChangeAspect="1"/>
          </p:cNvPicPr>
          <p:nvPr/>
        </p:nvPicPr>
        <p:blipFill>
          <a:blip r:embed="rId3"/>
          <a:stretch>
            <a:fillRect/>
          </a:stretch>
        </p:blipFill>
        <p:spPr>
          <a:xfrm>
            <a:off x="0" y="-8626"/>
            <a:ext cx="12192000" cy="6858000"/>
          </a:xfrm>
          <a:prstGeom prst="rect">
            <a:avLst/>
          </a:prstGeom>
        </p:spPr>
      </p:pic>
      <p:sp>
        <p:nvSpPr>
          <p:cNvPr id="10" name="TextBox 9">
            <a:extLst>
              <a:ext uri="{FF2B5EF4-FFF2-40B4-BE49-F238E27FC236}">
                <a16:creationId xmlns:a16="http://schemas.microsoft.com/office/drawing/2014/main" id="{2DBD4D72-B14D-3741-9FFC-01E09D871842}"/>
              </a:ext>
            </a:extLst>
          </p:cNvPr>
          <p:cNvSpPr txBox="1"/>
          <p:nvPr/>
        </p:nvSpPr>
        <p:spPr>
          <a:xfrm>
            <a:off x="503220" y="272091"/>
            <a:ext cx="9235440" cy="584775"/>
          </a:xfrm>
          <a:prstGeom prst="rect">
            <a:avLst/>
          </a:prstGeom>
          <a:noFill/>
        </p:spPr>
        <p:txBody>
          <a:bodyPr wrap="square" rtlCol="0">
            <a:spAutoFit/>
          </a:bodyPr>
          <a:lstStyle/>
          <a:p>
            <a:r>
              <a:rPr lang="en-US" sz="3200" b="1" dirty="0">
                <a:solidFill>
                  <a:schemeClr val="bg1"/>
                </a:solidFill>
                <a:latin typeface="Arial" panose="020B0604020202020204" pitchFamily="34" charset="0"/>
                <a:cs typeface="Arial" panose="020B0604020202020204" pitchFamily="34" charset="0"/>
              </a:rPr>
              <a:t>3. Integrate external monitor to </a:t>
            </a:r>
            <a:r>
              <a:rPr lang="en-US" sz="3200" b="1" dirty="0" err="1">
                <a:solidFill>
                  <a:schemeClr val="bg1"/>
                </a:solidFill>
                <a:latin typeface="Arial" panose="020B0604020202020204" pitchFamily="34" charset="0"/>
                <a:cs typeface="Arial" panose="020B0604020202020204" pitchFamily="34" charset="0"/>
              </a:rPr>
              <a:t>Vitrage</a:t>
            </a:r>
            <a:endParaRPr lang="en-US" sz="3200" b="1"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4"/>
          <a:stretch>
            <a:fillRect/>
          </a:stretch>
        </p:blipFill>
        <p:spPr>
          <a:xfrm>
            <a:off x="9273397" y="5995457"/>
            <a:ext cx="2918604" cy="862543"/>
          </a:xfrm>
          <a:prstGeom prst="rect">
            <a:avLst/>
          </a:prstGeom>
        </p:spPr>
      </p:pic>
      <p:sp>
        <p:nvSpPr>
          <p:cNvPr id="3" name="Slide Number Placeholder 2"/>
          <p:cNvSpPr>
            <a:spLocks noGrp="1"/>
          </p:cNvSpPr>
          <p:nvPr>
            <p:ph type="sldNum" sz="quarter" idx="12"/>
          </p:nvPr>
        </p:nvSpPr>
        <p:spPr>
          <a:xfrm>
            <a:off x="8307237" y="6439848"/>
            <a:ext cx="812322" cy="365125"/>
          </a:xfrm>
        </p:spPr>
        <p:txBody>
          <a:bodyPr/>
          <a:lstStyle/>
          <a:p>
            <a:fld id="{8760A8CD-CD76-1449-AC1E-A2C511EAA45D}" type="slidenum">
              <a:rPr lang="en-US" sz="2400" b="1" smtClean="0"/>
              <a:t>16</a:t>
            </a:fld>
            <a:endParaRPr lang="en-US" sz="2400" b="1" dirty="0"/>
          </a:p>
        </p:txBody>
      </p:sp>
      <p:sp>
        <p:nvSpPr>
          <p:cNvPr id="5" name="TextBox 4"/>
          <p:cNvSpPr txBox="1"/>
          <p:nvPr/>
        </p:nvSpPr>
        <p:spPr>
          <a:xfrm>
            <a:off x="822033" y="1675598"/>
            <a:ext cx="5715780" cy="461665"/>
          </a:xfrm>
          <a:prstGeom prst="rect">
            <a:avLst/>
          </a:prstGeom>
          <a:noFill/>
        </p:spPr>
        <p:txBody>
          <a:bodyPr wrap="square" rtlCol="0">
            <a:spAutoFit/>
          </a:bodyPr>
          <a:lstStyle/>
          <a:p>
            <a:r>
              <a:rPr lang="en-US" sz="2400" dirty="0"/>
              <a:t>Driver class</a:t>
            </a:r>
          </a:p>
        </p:txBody>
      </p:sp>
      <p:pic>
        <p:nvPicPr>
          <p:cNvPr id="8" name="Picture 7"/>
          <p:cNvPicPr>
            <a:picLocks noChangeAspect="1"/>
          </p:cNvPicPr>
          <p:nvPr/>
        </p:nvPicPr>
        <p:blipFill>
          <a:blip r:embed="rId5"/>
          <a:stretch>
            <a:fillRect/>
          </a:stretch>
        </p:blipFill>
        <p:spPr>
          <a:xfrm>
            <a:off x="8307237" y="2620911"/>
            <a:ext cx="2543175" cy="1228725"/>
          </a:xfrm>
          <a:prstGeom prst="rect">
            <a:avLst/>
          </a:prstGeom>
        </p:spPr>
      </p:pic>
      <p:pic>
        <p:nvPicPr>
          <p:cNvPr id="12" name="Picture 11"/>
          <p:cNvPicPr>
            <a:picLocks noChangeAspect="1"/>
          </p:cNvPicPr>
          <p:nvPr/>
        </p:nvPicPr>
        <p:blipFill>
          <a:blip r:embed="rId6"/>
          <a:stretch>
            <a:fillRect/>
          </a:stretch>
        </p:blipFill>
        <p:spPr>
          <a:xfrm>
            <a:off x="8502711" y="1375134"/>
            <a:ext cx="2781300" cy="1143000"/>
          </a:xfrm>
          <a:prstGeom prst="rect">
            <a:avLst/>
          </a:prstGeom>
        </p:spPr>
      </p:pic>
      <p:pic>
        <p:nvPicPr>
          <p:cNvPr id="13" name="Picture 12"/>
          <p:cNvPicPr>
            <a:picLocks noChangeAspect="1"/>
          </p:cNvPicPr>
          <p:nvPr/>
        </p:nvPicPr>
        <p:blipFill>
          <a:blip r:embed="rId7"/>
          <a:stretch>
            <a:fillRect/>
          </a:stretch>
        </p:blipFill>
        <p:spPr>
          <a:xfrm>
            <a:off x="8358403" y="4063634"/>
            <a:ext cx="3943594" cy="1865786"/>
          </a:xfrm>
          <a:prstGeom prst="rect">
            <a:avLst/>
          </a:prstGeom>
        </p:spPr>
      </p:pic>
      <p:graphicFrame>
        <p:nvGraphicFramePr>
          <p:cNvPr id="14" name="Table 13"/>
          <p:cNvGraphicFramePr>
            <a:graphicFrameLocks noGrp="1"/>
          </p:cNvGraphicFramePr>
          <p:nvPr>
            <p:extLst>
              <p:ext uri="{D42A27DB-BD31-4B8C-83A1-F6EECF244321}">
                <p14:modId xmlns:p14="http://schemas.microsoft.com/office/powerpoint/2010/main" val="2406324941"/>
              </p:ext>
            </p:extLst>
          </p:nvPr>
        </p:nvGraphicFramePr>
        <p:xfrm>
          <a:off x="910933" y="2320842"/>
          <a:ext cx="6518567" cy="1483360"/>
        </p:xfrm>
        <a:graphic>
          <a:graphicData uri="http://schemas.openxmlformats.org/drawingml/2006/table">
            <a:tbl>
              <a:tblPr firstRow="1" bandRow="1">
                <a:tableStyleId>{5C22544A-7EE6-4342-B048-85BDC9FD1C3A}</a:tableStyleId>
              </a:tblPr>
              <a:tblGrid>
                <a:gridCol w="2387193">
                  <a:extLst>
                    <a:ext uri="{9D8B030D-6E8A-4147-A177-3AD203B41FA5}">
                      <a16:colId xmlns:a16="http://schemas.microsoft.com/office/drawing/2014/main" val="3000645567"/>
                    </a:ext>
                  </a:extLst>
                </a:gridCol>
                <a:gridCol w="4131374">
                  <a:extLst>
                    <a:ext uri="{9D8B030D-6E8A-4147-A177-3AD203B41FA5}">
                      <a16:colId xmlns:a16="http://schemas.microsoft.com/office/drawing/2014/main" val="3435697524"/>
                    </a:ext>
                  </a:extLst>
                </a:gridCol>
              </a:tblGrid>
              <a:tr h="370840">
                <a:tc>
                  <a:txBody>
                    <a:bodyPr/>
                    <a:lstStyle/>
                    <a:p>
                      <a:r>
                        <a:rPr lang="en-US" sz="1800" b="1" i="0" kern="1200" dirty="0">
                          <a:solidFill>
                            <a:schemeClr val="lt1"/>
                          </a:solidFill>
                          <a:effectLst/>
                          <a:latin typeface="+mn-lt"/>
                          <a:ea typeface="+mn-ea"/>
                          <a:cs typeface="+mn-cs"/>
                        </a:rPr>
                        <a:t>Function</a:t>
                      </a:r>
                      <a:endParaRPr lang="en-US" dirty="0"/>
                    </a:p>
                  </a:txBody>
                  <a:tcPr/>
                </a:tc>
                <a:tc>
                  <a:txBody>
                    <a:bodyPr/>
                    <a:lstStyle/>
                    <a:p>
                      <a:r>
                        <a:rPr lang="en-US" dirty="0"/>
                        <a:t>Comments</a:t>
                      </a:r>
                    </a:p>
                  </a:txBody>
                  <a:tcPr/>
                </a:tc>
                <a:extLst>
                  <a:ext uri="{0D108BD9-81ED-4DB2-BD59-A6C34878D82A}">
                    <a16:rowId xmlns:a16="http://schemas.microsoft.com/office/drawing/2014/main" val="271161407"/>
                  </a:ext>
                </a:extLst>
              </a:tr>
              <a:tr h="370840">
                <a:tc>
                  <a:txBody>
                    <a:bodyPr/>
                    <a:lstStyle/>
                    <a:p>
                      <a:r>
                        <a:rPr lang="en-US" dirty="0" err="1"/>
                        <a:t>get_all</a:t>
                      </a:r>
                      <a:endParaRPr lang="en-US" dirty="0"/>
                    </a:p>
                  </a:txBody>
                  <a:tcPr/>
                </a:tc>
                <a:tc>
                  <a:txBody>
                    <a:bodyPr/>
                    <a:lstStyle/>
                    <a:p>
                      <a:r>
                        <a:rPr lang="en-US" baseline="0" dirty="0"/>
                        <a:t>Get alarm from external monitor tool</a:t>
                      </a:r>
                      <a:endParaRPr lang="en-US" dirty="0"/>
                    </a:p>
                  </a:txBody>
                  <a:tcPr/>
                </a:tc>
                <a:extLst>
                  <a:ext uri="{0D108BD9-81ED-4DB2-BD59-A6C34878D82A}">
                    <a16:rowId xmlns:a16="http://schemas.microsoft.com/office/drawing/2014/main" val="2913548101"/>
                  </a:ext>
                </a:extLst>
              </a:tr>
              <a:tr h="370840">
                <a:tc>
                  <a:txBody>
                    <a:bodyPr/>
                    <a:lstStyle/>
                    <a:p>
                      <a:r>
                        <a:rPr lang="en-US" sz="1800" b="0" i="0" kern="1200" dirty="0" err="1">
                          <a:solidFill>
                            <a:schemeClr val="dk1"/>
                          </a:solidFill>
                          <a:effectLst/>
                          <a:latin typeface="+mn-lt"/>
                          <a:ea typeface="+mn-ea"/>
                          <a:cs typeface="+mn-cs"/>
                        </a:rPr>
                        <a:t>get_event_types</a:t>
                      </a:r>
                      <a:endParaRPr lang="en-US" dirty="0"/>
                    </a:p>
                  </a:txBody>
                  <a:tcPr/>
                </a:tc>
                <a:tc>
                  <a:txBody>
                    <a:bodyPr/>
                    <a:lstStyle/>
                    <a:p>
                      <a:r>
                        <a:rPr lang="en-US" dirty="0"/>
                        <a:t>Get alarm from message</a:t>
                      </a:r>
                      <a:r>
                        <a:rPr lang="en-US" baseline="0" dirty="0"/>
                        <a:t> queue</a:t>
                      </a:r>
                      <a:endParaRPr lang="en-US" dirty="0"/>
                    </a:p>
                  </a:txBody>
                  <a:tcPr/>
                </a:tc>
                <a:extLst>
                  <a:ext uri="{0D108BD9-81ED-4DB2-BD59-A6C34878D82A}">
                    <a16:rowId xmlns:a16="http://schemas.microsoft.com/office/drawing/2014/main" val="1211543806"/>
                  </a:ext>
                </a:extLst>
              </a:tr>
              <a:tr h="370840">
                <a:tc>
                  <a:txBody>
                    <a:bodyPr/>
                    <a:lstStyle/>
                    <a:p>
                      <a:r>
                        <a:rPr lang="en-US" dirty="0" err="1"/>
                        <a:t>enrich</a:t>
                      </a:r>
                      <a:r>
                        <a:rPr lang="en-US" baseline="0" dirty="0" err="1"/>
                        <a:t>_event</a:t>
                      </a:r>
                      <a:endParaRPr lang="en-US" dirty="0"/>
                    </a:p>
                  </a:txBody>
                  <a:tcPr/>
                </a:tc>
                <a:tc>
                  <a:txBody>
                    <a:bodyPr/>
                    <a:lstStyle/>
                    <a:p>
                      <a:r>
                        <a:rPr lang="en-US" baseline="0" dirty="0"/>
                        <a:t>Add alarm information from </a:t>
                      </a:r>
                      <a:r>
                        <a:rPr lang="en-US" baseline="0" dirty="0" err="1"/>
                        <a:t>config</a:t>
                      </a:r>
                      <a:r>
                        <a:rPr lang="en-US" baseline="0" dirty="0"/>
                        <a:t> file </a:t>
                      </a:r>
                      <a:endParaRPr lang="en-US" dirty="0"/>
                    </a:p>
                  </a:txBody>
                  <a:tcPr/>
                </a:tc>
                <a:extLst>
                  <a:ext uri="{0D108BD9-81ED-4DB2-BD59-A6C34878D82A}">
                    <a16:rowId xmlns:a16="http://schemas.microsoft.com/office/drawing/2014/main" val="3438603848"/>
                  </a:ext>
                </a:extLst>
              </a:tr>
            </a:tbl>
          </a:graphicData>
        </a:graphic>
      </p:graphicFrame>
    </p:spTree>
    <p:extLst>
      <p:ext uri="{BB962C8B-B14F-4D97-AF65-F5344CB8AC3E}">
        <p14:creationId xmlns:p14="http://schemas.microsoft.com/office/powerpoint/2010/main" val="12672552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85666AC-18B5-D44F-A2D3-DB175189935D}"/>
              </a:ext>
            </a:extLst>
          </p:cNvPr>
          <p:cNvPicPr>
            <a:picLocks noChangeAspect="1"/>
          </p:cNvPicPr>
          <p:nvPr/>
        </p:nvPicPr>
        <p:blipFill>
          <a:blip r:embed="rId3"/>
          <a:stretch>
            <a:fillRect/>
          </a:stretch>
        </p:blipFill>
        <p:spPr>
          <a:xfrm>
            <a:off x="0" y="-8626"/>
            <a:ext cx="12192000" cy="6858000"/>
          </a:xfrm>
          <a:prstGeom prst="rect">
            <a:avLst/>
          </a:prstGeom>
        </p:spPr>
      </p:pic>
      <p:sp>
        <p:nvSpPr>
          <p:cNvPr id="10" name="TextBox 9">
            <a:extLst>
              <a:ext uri="{FF2B5EF4-FFF2-40B4-BE49-F238E27FC236}">
                <a16:creationId xmlns:a16="http://schemas.microsoft.com/office/drawing/2014/main" id="{2DBD4D72-B14D-3741-9FFC-01E09D871842}"/>
              </a:ext>
            </a:extLst>
          </p:cNvPr>
          <p:cNvSpPr txBox="1"/>
          <p:nvPr/>
        </p:nvSpPr>
        <p:spPr>
          <a:xfrm>
            <a:off x="503220" y="272091"/>
            <a:ext cx="9235440" cy="584775"/>
          </a:xfrm>
          <a:prstGeom prst="rect">
            <a:avLst/>
          </a:prstGeom>
          <a:noFill/>
        </p:spPr>
        <p:txBody>
          <a:bodyPr wrap="square" rtlCol="0">
            <a:spAutoFit/>
          </a:bodyPr>
          <a:lstStyle/>
          <a:p>
            <a:r>
              <a:rPr lang="en-US" sz="3200" b="1" dirty="0">
                <a:solidFill>
                  <a:schemeClr val="bg1"/>
                </a:solidFill>
                <a:latin typeface="Arial" panose="020B0604020202020204" pitchFamily="34" charset="0"/>
                <a:cs typeface="Arial" panose="020B0604020202020204" pitchFamily="34" charset="0"/>
              </a:rPr>
              <a:t>3. Integrate external monitor to </a:t>
            </a:r>
            <a:r>
              <a:rPr lang="en-US" sz="3200" b="1" dirty="0" err="1">
                <a:solidFill>
                  <a:schemeClr val="bg1"/>
                </a:solidFill>
                <a:latin typeface="Arial" panose="020B0604020202020204" pitchFamily="34" charset="0"/>
                <a:cs typeface="Arial" panose="020B0604020202020204" pitchFamily="34" charset="0"/>
              </a:rPr>
              <a:t>Vitrage</a:t>
            </a:r>
            <a:endParaRPr lang="en-US" sz="3200" b="1"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4"/>
          <a:stretch>
            <a:fillRect/>
          </a:stretch>
        </p:blipFill>
        <p:spPr>
          <a:xfrm>
            <a:off x="9273397" y="5995457"/>
            <a:ext cx="2918604" cy="862543"/>
          </a:xfrm>
          <a:prstGeom prst="rect">
            <a:avLst/>
          </a:prstGeom>
        </p:spPr>
      </p:pic>
      <p:sp>
        <p:nvSpPr>
          <p:cNvPr id="3" name="Slide Number Placeholder 2"/>
          <p:cNvSpPr>
            <a:spLocks noGrp="1"/>
          </p:cNvSpPr>
          <p:nvPr>
            <p:ph type="sldNum" sz="quarter" idx="12"/>
          </p:nvPr>
        </p:nvSpPr>
        <p:spPr>
          <a:xfrm>
            <a:off x="8307237" y="6439848"/>
            <a:ext cx="812322" cy="365125"/>
          </a:xfrm>
        </p:spPr>
        <p:txBody>
          <a:bodyPr/>
          <a:lstStyle/>
          <a:p>
            <a:fld id="{8760A8CD-CD76-1449-AC1E-A2C511EAA45D}" type="slidenum">
              <a:rPr lang="en-US" sz="2400" b="1" smtClean="0"/>
              <a:t>17</a:t>
            </a:fld>
            <a:endParaRPr lang="en-US" sz="2400" b="1" dirty="0"/>
          </a:p>
        </p:txBody>
      </p:sp>
      <p:sp>
        <p:nvSpPr>
          <p:cNvPr id="5" name="TextBox 4"/>
          <p:cNvSpPr txBox="1"/>
          <p:nvPr/>
        </p:nvSpPr>
        <p:spPr>
          <a:xfrm>
            <a:off x="822033" y="1675598"/>
            <a:ext cx="5715780" cy="461665"/>
          </a:xfrm>
          <a:prstGeom prst="rect">
            <a:avLst/>
          </a:prstGeom>
          <a:noFill/>
        </p:spPr>
        <p:txBody>
          <a:bodyPr wrap="square" rtlCol="0">
            <a:spAutoFit/>
          </a:bodyPr>
          <a:lstStyle/>
          <a:p>
            <a:r>
              <a:rPr lang="en-US" sz="2400" dirty="0"/>
              <a:t>Transformer class</a:t>
            </a:r>
          </a:p>
        </p:txBody>
      </p:sp>
      <p:graphicFrame>
        <p:nvGraphicFramePr>
          <p:cNvPr id="14" name="Table 13"/>
          <p:cNvGraphicFramePr>
            <a:graphicFrameLocks noGrp="1"/>
          </p:cNvGraphicFramePr>
          <p:nvPr>
            <p:extLst>
              <p:ext uri="{D42A27DB-BD31-4B8C-83A1-F6EECF244321}">
                <p14:modId xmlns:p14="http://schemas.microsoft.com/office/powerpoint/2010/main" val="2635388318"/>
              </p:ext>
            </p:extLst>
          </p:nvPr>
        </p:nvGraphicFramePr>
        <p:xfrm>
          <a:off x="910933" y="2320842"/>
          <a:ext cx="6518567" cy="1112520"/>
        </p:xfrm>
        <a:graphic>
          <a:graphicData uri="http://schemas.openxmlformats.org/drawingml/2006/table">
            <a:tbl>
              <a:tblPr firstRow="1" bandRow="1">
                <a:tableStyleId>{5C22544A-7EE6-4342-B048-85BDC9FD1C3A}</a:tableStyleId>
              </a:tblPr>
              <a:tblGrid>
                <a:gridCol w="2387193">
                  <a:extLst>
                    <a:ext uri="{9D8B030D-6E8A-4147-A177-3AD203B41FA5}">
                      <a16:colId xmlns:a16="http://schemas.microsoft.com/office/drawing/2014/main" val="3000645567"/>
                    </a:ext>
                  </a:extLst>
                </a:gridCol>
                <a:gridCol w="4131374">
                  <a:extLst>
                    <a:ext uri="{9D8B030D-6E8A-4147-A177-3AD203B41FA5}">
                      <a16:colId xmlns:a16="http://schemas.microsoft.com/office/drawing/2014/main" val="3435697524"/>
                    </a:ext>
                  </a:extLst>
                </a:gridCol>
              </a:tblGrid>
              <a:tr h="370840">
                <a:tc>
                  <a:txBody>
                    <a:bodyPr/>
                    <a:lstStyle/>
                    <a:p>
                      <a:r>
                        <a:rPr lang="en-US" sz="1800" b="1" i="0" kern="1200" dirty="0">
                          <a:solidFill>
                            <a:schemeClr val="lt1"/>
                          </a:solidFill>
                          <a:effectLst/>
                          <a:latin typeface="+mn-lt"/>
                          <a:ea typeface="+mn-ea"/>
                          <a:cs typeface="+mn-cs"/>
                        </a:rPr>
                        <a:t>Function</a:t>
                      </a:r>
                      <a:endParaRPr lang="en-US" dirty="0"/>
                    </a:p>
                  </a:txBody>
                  <a:tcPr/>
                </a:tc>
                <a:tc>
                  <a:txBody>
                    <a:bodyPr/>
                    <a:lstStyle/>
                    <a:p>
                      <a:r>
                        <a:rPr lang="en-US" dirty="0"/>
                        <a:t>Comments</a:t>
                      </a:r>
                    </a:p>
                  </a:txBody>
                  <a:tcPr/>
                </a:tc>
                <a:extLst>
                  <a:ext uri="{0D108BD9-81ED-4DB2-BD59-A6C34878D82A}">
                    <a16:rowId xmlns:a16="http://schemas.microsoft.com/office/drawing/2014/main" val="271161407"/>
                  </a:ext>
                </a:extLst>
              </a:tr>
              <a:tr h="370840">
                <a:tc>
                  <a:txBody>
                    <a:bodyPr/>
                    <a:lstStyle/>
                    <a:p>
                      <a:r>
                        <a:rPr lang="en-US" dirty="0"/>
                        <a:t>_</a:t>
                      </a:r>
                      <a:r>
                        <a:rPr lang="en-US" dirty="0" err="1"/>
                        <a:t>create_vetex</a:t>
                      </a:r>
                      <a:endParaRPr lang="en-US" dirty="0"/>
                    </a:p>
                  </a:txBody>
                  <a:tcPr/>
                </a:tc>
                <a:tc>
                  <a:txBody>
                    <a:bodyPr/>
                    <a:lstStyle/>
                    <a:p>
                      <a:r>
                        <a:rPr lang="en-US" baseline="0" dirty="0"/>
                        <a:t>Create a vertex for the graph</a:t>
                      </a:r>
                      <a:endParaRPr lang="en-US" dirty="0"/>
                    </a:p>
                  </a:txBody>
                  <a:tcPr/>
                </a:tc>
                <a:extLst>
                  <a:ext uri="{0D108BD9-81ED-4DB2-BD59-A6C34878D82A}">
                    <a16:rowId xmlns:a16="http://schemas.microsoft.com/office/drawing/2014/main" val="2913548101"/>
                  </a:ext>
                </a:extLst>
              </a:tr>
              <a:tr h="370840">
                <a:tc>
                  <a:txBody>
                    <a:bodyPr/>
                    <a:lstStyle/>
                    <a:p>
                      <a:r>
                        <a:rPr lang="en-US" dirty="0"/>
                        <a:t>_</a:t>
                      </a:r>
                      <a:r>
                        <a:rPr lang="en-US" dirty="0" err="1"/>
                        <a:t>create_neighbors</a:t>
                      </a:r>
                      <a:endParaRPr lang="en-US" dirty="0"/>
                    </a:p>
                  </a:txBody>
                  <a:tcPr/>
                </a:tc>
                <a:tc>
                  <a:txBody>
                    <a:bodyPr/>
                    <a:lstStyle/>
                    <a:p>
                      <a:r>
                        <a:rPr lang="en-US" baseline="0" dirty="0"/>
                        <a:t>Create relationships with nearby vertices</a:t>
                      </a:r>
                      <a:endParaRPr lang="en-US" dirty="0"/>
                    </a:p>
                  </a:txBody>
                  <a:tcPr/>
                </a:tc>
                <a:extLst>
                  <a:ext uri="{0D108BD9-81ED-4DB2-BD59-A6C34878D82A}">
                    <a16:rowId xmlns:a16="http://schemas.microsoft.com/office/drawing/2014/main" val="1211543806"/>
                  </a:ext>
                </a:extLst>
              </a:tr>
            </a:tbl>
          </a:graphicData>
        </a:graphic>
      </p:graphicFrame>
      <p:pic>
        <p:nvPicPr>
          <p:cNvPr id="11" name="Picture 10"/>
          <p:cNvPicPr>
            <a:picLocks noChangeAspect="1"/>
          </p:cNvPicPr>
          <p:nvPr/>
        </p:nvPicPr>
        <p:blipFill>
          <a:blip r:embed="rId5"/>
          <a:stretch>
            <a:fillRect/>
          </a:stretch>
        </p:blipFill>
        <p:spPr>
          <a:xfrm>
            <a:off x="7879370" y="1906430"/>
            <a:ext cx="3971925" cy="3733800"/>
          </a:xfrm>
          <a:prstGeom prst="rect">
            <a:avLst/>
          </a:prstGeom>
        </p:spPr>
      </p:pic>
      <p:sp>
        <p:nvSpPr>
          <p:cNvPr id="4" name="Rectangle 3"/>
          <p:cNvSpPr/>
          <p:nvPr/>
        </p:nvSpPr>
        <p:spPr>
          <a:xfrm>
            <a:off x="910933" y="4866899"/>
            <a:ext cx="6096000" cy="646331"/>
          </a:xfrm>
          <a:prstGeom prst="rect">
            <a:avLst/>
          </a:prstGeom>
        </p:spPr>
        <p:txBody>
          <a:bodyPr>
            <a:spAutoFit/>
          </a:bodyPr>
          <a:lstStyle/>
          <a:p>
            <a:r>
              <a:rPr lang="en-US" dirty="0"/>
              <a:t>https://docs.openstack.org/vitrage/latest/contributor/add-new-datasource.html</a:t>
            </a:r>
          </a:p>
        </p:txBody>
      </p:sp>
    </p:spTree>
    <p:extLst>
      <p:ext uri="{BB962C8B-B14F-4D97-AF65-F5344CB8AC3E}">
        <p14:creationId xmlns:p14="http://schemas.microsoft.com/office/powerpoint/2010/main" val="9870583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85666AC-18B5-D44F-A2D3-DB175189935D}"/>
              </a:ext>
            </a:extLst>
          </p:cNvPr>
          <p:cNvPicPr>
            <a:picLocks noChangeAspect="1"/>
          </p:cNvPicPr>
          <p:nvPr/>
        </p:nvPicPr>
        <p:blipFill>
          <a:blip r:embed="rId3"/>
          <a:stretch>
            <a:fillRect/>
          </a:stretch>
        </p:blipFill>
        <p:spPr>
          <a:xfrm>
            <a:off x="0" y="-8626"/>
            <a:ext cx="12192000" cy="6858000"/>
          </a:xfrm>
          <a:prstGeom prst="rect">
            <a:avLst/>
          </a:prstGeom>
        </p:spPr>
      </p:pic>
      <p:sp>
        <p:nvSpPr>
          <p:cNvPr id="10" name="TextBox 9">
            <a:extLst>
              <a:ext uri="{FF2B5EF4-FFF2-40B4-BE49-F238E27FC236}">
                <a16:creationId xmlns:a16="http://schemas.microsoft.com/office/drawing/2014/main" id="{2DBD4D72-B14D-3741-9FFC-01E09D871842}"/>
              </a:ext>
            </a:extLst>
          </p:cNvPr>
          <p:cNvSpPr txBox="1"/>
          <p:nvPr/>
        </p:nvSpPr>
        <p:spPr>
          <a:xfrm>
            <a:off x="503220" y="272091"/>
            <a:ext cx="9235440" cy="584775"/>
          </a:xfrm>
          <a:prstGeom prst="rect">
            <a:avLst/>
          </a:prstGeom>
          <a:noFill/>
        </p:spPr>
        <p:txBody>
          <a:bodyPr wrap="square" rtlCol="0">
            <a:spAutoFit/>
          </a:bodyPr>
          <a:lstStyle/>
          <a:p>
            <a:r>
              <a:rPr lang="en-US" sz="3200" b="1" dirty="0">
                <a:solidFill>
                  <a:schemeClr val="bg1"/>
                </a:solidFill>
                <a:latin typeface="Arial" panose="020B0604020202020204" pitchFamily="34" charset="0"/>
                <a:cs typeface="Arial" panose="020B0604020202020204" pitchFamily="34" charset="0"/>
              </a:rPr>
              <a:t>4. Demo</a:t>
            </a:r>
          </a:p>
        </p:txBody>
      </p:sp>
      <p:pic>
        <p:nvPicPr>
          <p:cNvPr id="2" name="Picture 1"/>
          <p:cNvPicPr>
            <a:picLocks noChangeAspect="1"/>
          </p:cNvPicPr>
          <p:nvPr/>
        </p:nvPicPr>
        <p:blipFill>
          <a:blip r:embed="rId4"/>
          <a:stretch>
            <a:fillRect/>
          </a:stretch>
        </p:blipFill>
        <p:spPr>
          <a:xfrm>
            <a:off x="9273397" y="5995457"/>
            <a:ext cx="2918604" cy="862543"/>
          </a:xfrm>
          <a:prstGeom prst="rect">
            <a:avLst/>
          </a:prstGeom>
        </p:spPr>
      </p:pic>
      <p:sp>
        <p:nvSpPr>
          <p:cNvPr id="3" name="Slide Number Placeholder 2"/>
          <p:cNvSpPr>
            <a:spLocks noGrp="1"/>
          </p:cNvSpPr>
          <p:nvPr>
            <p:ph type="sldNum" sz="quarter" idx="12"/>
          </p:nvPr>
        </p:nvSpPr>
        <p:spPr>
          <a:xfrm>
            <a:off x="8307237" y="6439848"/>
            <a:ext cx="812322" cy="365125"/>
          </a:xfrm>
        </p:spPr>
        <p:txBody>
          <a:bodyPr/>
          <a:lstStyle/>
          <a:p>
            <a:fld id="{8760A8CD-CD76-1449-AC1E-A2C511EAA45D}" type="slidenum">
              <a:rPr lang="en-US" sz="2400" b="1" smtClean="0"/>
              <a:t>18</a:t>
            </a:fld>
            <a:endParaRPr lang="en-US" sz="2400" b="1" dirty="0"/>
          </a:p>
        </p:txBody>
      </p:sp>
      <p:pic>
        <p:nvPicPr>
          <p:cNvPr id="12" name="Picture 11"/>
          <p:cNvPicPr>
            <a:picLocks noChangeAspect="1"/>
          </p:cNvPicPr>
          <p:nvPr/>
        </p:nvPicPr>
        <p:blipFill>
          <a:blip r:embed="rId5"/>
          <a:stretch>
            <a:fillRect/>
          </a:stretch>
        </p:blipFill>
        <p:spPr>
          <a:xfrm>
            <a:off x="950524" y="1843456"/>
            <a:ext cx="9782175" cy="4181475"/>
          </a:xfrm>
          <a:prstGeom prst="rect">
            <a:avLst/>
          </a:prstGeom>
        </p:spPr>
      </p:pic>
      <p:sp>
        <p:nvSpPr>
          <p:cNvPr id="13" name="TextBox 12"/>
          <p:cNvSpPr txBox="1"/>
          <p:nvPr/>
        </p:nvSpPr>
        <p:spPr>
          <a:xfrm>
            <a:off x="950524" y="1494347"/>
            <a:ext cx="5715780" cy="461665"/>
          </a:xfrm>
          <a:prstGeom prst="rect">
            <a:avLst/>
          </a:prstGeom>
          <a:noFill/>
        </p:spPr>
        <p:txBody>
          <a:bodyPr wrap="square" rtlCol="0">
            <a:spAutoFit/>
          </a:bodyPr>
          <a:lstStyle/>
          <a:p>
            <a:r>
              <a:rPr lang="en-US" sz="2400" dirty="0"/>
              <a:t>Scenario: Host NIC down</a:t>
            </a:r>
          </a:p>
        </p:txBody>
      </p:sp>
    </p:spTree>
    <p:extLst>
      <p:ext uri="{BB962C8B-B14F-4D97-AF65-F5344CB8AC3E}">
        <p14:creationId xmlns:p14="http://schemas.microsoft.com/office/powerpoint/2010/main" val="13679909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85666AC-18B5-D44F-A2D3-DB175189935D}"/>
              </a:ext>
            </a:extLst>
          </p:cNvPr>
          <p:cNvPicPr>
            <a:picLocks noChangeAspect="1"/>
          </p:cNvPicPr>
          <p:nvPr/>
        </p:nvPicPr>
        <p:blipFill>
          <a:blip r:embed="rId3"/>
          <a:stretch>
            <a:fillRect/>
          </a:stretch>
        </p:blipFill>
        <p:spPr>
          <a:xfrm>
            <a:off x="0" y="-8626"/>
            <a:ext cx="12192000" cy="6858000"/>
          </a:xfrm>
          <a:prstGeom prst="rect">
            <a:avLst/>
          </a:prstGeom>
        </p:spPr>
      </p:pic>
      <p:sp>
        <p:nvSpPr>
          <p:cNvPr id="10" name="TextBox 9">
            <a:extLst>
              <a:ext uri="{FF2B5EF4-FFF2-40B4-BE49-F238E27FC236}">
                <a16:creationId xmlns:a16="http://schemas.microsoft.com/office/drawing/2014/main" id="{2DBD4D72-B14D-3741-9FFC-01E09D871842}"/>
              </a:ext>
            </a:extLst>
          </p:cNvPr>
          <p:cNvSpPr txBox="1"/>
          <p:nvPr/>
        </p:nvSpPr>
        <p:spPr>
          <a:xfrm>
            <a:off x="503220" y="272091"/>
            <a:ext cx="9235440" cy="584775"/>
          </a:xfrm>
          <a:prstGeom prst="rect">
            <a:avLst/>
          </a:prstGeom>
          <a:noFill/>
        </p:spPr>
        <p:txBody>
          <a:bodyPr wrap="square" rtlCol="0">
            <a:spAutoFit/>
          </a:bodyPr>
          <a:lstStyle/>
          <a:p>
            <a:r>
              <a:rPr lang="en-US" sz="3200" b="1" dirty="0">
                <a:solidFill>
                  <a:schemeClr val="bg1"/>
                </a:solidFill>
                <a:latin typeface="Arial" panose="020B0604020202020204" pitchFamily="34" charset="0"/>
                <a:cs typeface="Arial" panose="020B0604020202020204" pitchFamily="34" charset="0"/>
              </a:rPr>
              <a:t>4. Demo</a:t>
            </a:r>
          </a:p>
        </p:txBody>
      </p:sp>
      <p:pic>
        <p:nvPicPr>
          <p:cNvPr id="2" name="Picture 1"/>
          <p:cNvPicPr>
            <a:picLocks noChangeAspect="1"/>
          </p:cNvPicPr>
          <p:nvPr/>
        </p:nvPicPr>
        <p:blipFill>
          <a:blip r:embed="rId4"/>
          <a:stretch>
            <a:fillRect/>
          </a:stretch>
        </p:blipFill>
        <p:spPr>
          <a:xfrm>
            <a:off x="9273397" y="5995457"/>
            <a:ext cx="2918604" cy="862543"/>
          </a:xfrm>
          <a:prstGeom prst="rect">
            <a:avLst/>
          </a:prstGeom>
        </p:spPr>
      </p:pic>
      <p:sp>
        <p:nvSpPr>
          <p:cNvPr id="3" name="Slide Number Placeholder 2"/>
          <p:cNvSpPr>
            <a:spLocks noGrp="1"/>
          </p:cNvSpPr>
          <p:nvPr>
            <p:ph type="sldNum" sz="quarter" idx="12"/>
          </p:nvPr>
        </p:nvSpPr>
        <p:spPr>
          <a:xfrm>
            <a:off x="8307237" y="6439848"/>
            <a:ext cx="812322" cy="365125"/>
          </a:xfrm>
        </p:spPr>
        <p:txBody>
          <a:bodyPr/>
          <a:lstStyle/>
          <a:p>
            <a:fld id="{8760A8CD-CD76-1449-AC1E-A2C511EAA45D}" type="slidenum">
              <a:rPr lang="en-US" sz="2400" b="1" smtClean="0"/>
              <a:t>19</a:t>
            </a:fld>
            <a:endParaRPr lang="en-US" sz="2400" b="1" dirty="0"/>
          </a:p>
        </p:txBody>
      </p:sp>
      <p:sp>
        <p:nvSpPr>
          <p:cNvPr id="13" name="TextBox 12"/>
          <p:cNvSpPr txBox="1"/>
          <p:nvPr/>
        </p:nvSpPr>
        <p:spPr>
          <a:xfrm>
            <a:off x="750165" y="1494347"/>
            <a:ext cx="4370775" cy="461665"/>
          </a:xfrm>
          <a:prstGeom prst="rect">
            <a:avLst/>
          </a:prstGeom>
          <a:noFill/>
        </p:spPr>
        <p:txBody>
          <a:bodyPr wrap="square" rtlCol="0">
            <a:spAutoFit/>
          </a:bodyPr>
          <a:lstStyle/>
          <a:p>
            <a:r>
              <a:rPr lang="en-US" sz="2400" dirty="0"/>
              <a:t>Template for NIC down scenario </a:t>
            </a:r>
          </a:p>
        </p:txBody>
      </p:sp>
      <p:pic>
        <p:nvPicPr>
          <p:cNvPr id="4" name="Picture 3"/>
          <p:cNvPicPr>
            <a:picLocks noChangeAspect="1"/>
          </p:cNvPicPr>
          <p:nvPr/>
        </p:nvPicPr>
        <p:blipFill>
          <a:blip r:embed="rId5"/>
          <a:stretch>
            <a:fillRect/>
          </a:stretch>
        </p:blipFill>
        <p:spPr>
          <a:xfrm>
            <a:off x="5321300" y="1152085"/>
            <a:ext cx="6494827" cy="4779596"/>
          </a:xfrm>
          <a:prstGeom prst="rect">
            <a:avLst/>
          </a:prstGeom>
        </p:spPr>
      </p:pic>
    </p:spTree>
    <p:extLst>
      <p:ext uri="{BB962C8B-B14F-4D97-AF65-F5344CB8AC3E}">
        <p14:creationId xmlns:p14="http://schemas.microsoft.com/office/powerpoint/2010/main" val="7895091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85666AC-18B5-D44F-A2D3-DB175189935D}"/>
              </a:ext>
            </a:extLst>
          </p:cNvPr>
          <p:cNvPicPr>
            <a:picLocks noChangeAspect="1"/>
          </p:cNvPicPr>
          <p:nvPr/>
        </p:nvPicPr>
        <p:blipFill>
          <a:blip r:embed="rId3"/>
          <a:stretch>
            <a:fillRect/>
          </a:stretch>
        </p:blipFill>
        <p:spPr>
          <a:xfrm>
            <a:off x="0" y="0"/>
            <a:ext cx="12192000" cy="6858000"/>
          </a:xfrm>
          <a:prstGeom prst="rect">
            <a:avLst/>
          </a:prstGeom>
        </p:spPr>
      </p:pic>
      <p:sp>
        <p:nvSpPr>
          <p:cNvPr id="10" name="TextBox 9">
            <a:extLst>
              <a:ext uri="{FF2B5EF4-FFF2-40B4-BE49-F238E27FC236}">
                <a16:creationId xmlns:a16="http://schemas.microsoft.com/office/drawing/2014/main" id="{2DBD4D72-B14D-3741-9FFC-01E09D871842}"/>
              </a:ext>
            </a:extLst>
          </p:cNvPr>
          <p:cNvSpPr txBox="1"/>
          <p:nvPr/>
        </p:nvSpPr>
        <p:spPr>
          <a:xfrm>
            <a:off x="503220" y="272091"/>
            <a:ext cx="9235440" cy="584775"/>
          </a:xfrm>
          <a:prstGeom prst="rect">
            <a:avLst/>
          </a:prstGeom>
          <a:noFill/>
        </p:spPr>
        <p:txBody>
          <a:bodyPr wrap="square" rtlCol="0">
            <a:spAutoFit/>
          </a:bodyPr>
          <a:lstStyle/>
          <a:p>
            <a:r>
              <a:rPr lang="en-US" sz="3200" b="1" dirty="0">
                <a:solidFill>
                  <a:schemeClr val="bg1"/>
                </a:solidFill>
                <a:latin typeface="Arial" panose="020B0604020202020204" pitchFamily="34" charset="0"/>
                <a:cs typeface="Arial" panose="020B0604020202020204" pitchFamily="34" charset="0"/>
              </a:rPr>
              <a:t>About</a:t>
            </a:r>
            <a:endParaRPr lang="en-US" sz="3200"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4"/>
          <a:stretch>
            <a:fillRect/>
          </a:stretch>
        </p:blipFill>
        <p:spPr>
          <a:xfrm>
            <a:off x="9273397" y="5995457"/>
            <a:ext cx="2918604" cy="862543"/>
          </a:xfrm>
          <a:prstGeom prst="rect">
            <a:avLst/>
          </a:prstGeom>
        </p:spPr>
      </p:pic>
      <p:sp>
        <p:nvSpPr>
          <p:cNvPr id="5" name="Google Shape;83;p15"/>
          <p:cNvSpPr txBox="1">
            <a:spLocks/>
          </p:cNvSpPr>
          <p:nvPr/>
        </p:nvSpPr>
        <p:spPr>
          <a:xfrm>
            <a:off x="977957" y="1310353"/>
            <a:ext cx="2910558" cy="2362699"/>
          </a:xfrm>
          <a:prstGeom prst="rect">
            <a:avLst/>
          </a:prstGeom>
        </p:spPr>
        <p:txBody>
          <a:bodyPr spcFirstLastPara="1" vert="horz" wrap="square" lIns="91425" tIns="91425" rIns="91425" bIns="91425"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5000"/>
              </a:lnSpc>
              <a:spcBef>
                <a:spcPts val="0"/>
              </a:spcBef>
              <a:spcAft>
                <a:spcPts val="1600"/>
              </a:spcAft>
              <a:buClr>
                <a:schemeClr val="dk2"/>
              </a:buClr>
              <a:buSzPts val="1800"/>
              <a:buNone/>
            </a:pPr>
            <a:r>
              <a:rPr lang="en-US" sz="1800" b="1" dirty="0">
                <a:solidFill>
                  <a:schemeClr val="dk2"/>
                </a:solidFill>
                <a:latin typeface="Arial"/>
                <a:ea typeface="Arial"/>
                <a:cs typeface="Arial"/>
                <a:sym typeface="Arial"/>
              </a:rPr>
              <a:t>Mai </a:t>
            </a:r>
            <a:r>
              <a:rPr lang="en-US" sz="1800" b="1" dirty="0" err="1">
                <a:solidFill>
                  <a:schemeClr val="dk2"/>
                </a:solidFill>
                <a:latin typeface="Arial"/>
                <a:ea typeface="Arial"/>
                <a:cs typeface="Arial"/>
                <a:sym typeface="Arial"/>
              </a:rPr>
              <a:t>Ngọc</a:t>
            </a:r>
            <a:r>
              <a:rPr lang="en-US" sz="1800" b="1" dirty="0">
                <a:solidFill>
                  <a:schemeClr val="dk2"/>
                </a:solidFill>
                <a:latin typeface="Arial"/>
                <a:ea typeface="Arial"/>
                <a:cs typeface="Arial"/>
                <a:sym typeface="Arial"/>
              </a:rPr>
              <a:t> </a:t>
            </a:r>
            <a:r>
              <a:rPr lang="en-US" sz="1800" b="1" dirty="0" err="1">
                <a:solidFill>
                  <a:schemeClr val="dk2"/>
                </a:solidFill>
                <a:latin typeface="Arial"/>
                <a:ea typeface="Arial"/>
                <a:cs typeface="Arial"/>
                <a:sym typeface="Arial"/>
              </a:rPr>
              <a:t>Dương</a:t>
            </a:r>
            <a:endParaRPr lang="en-US" sz="1800" b="1" dirty="0">
              <a:solidFill>
                <a:schemeClr val="dk2"/>
              </a:solidFill>
              <a:latin typeface="Arial"/>
              <a:ea typeface="Arial"/>
              <a:cs typeface="Arial"/>
              <a:sym typeface="Arial"/>
            </a:endParaRPr>
          </a:p>
          <a:p>
            <a:pPr marL="0" indent="0">
              <a:lnSpc>
                <a:spcPct val="115000"/>
              </a:lnSpc>
              <a:spcBef>
                <a:spcPts val="0"/>
              </a:spcBef>
              <a:spcAft>
                <a:spcPts val="1600"/>
              </a:spcAft>
              <a:buClr>
                <a:schemeClr val="dk2"/>
              </a:buClr>
              <a:buSzPts val="1800"/>
              <a:buNone/>
            </a:pPr>
            <a:r>
              <a:rPr lang="en-US" sz="1800" dirty="0">
                <a:solidFill>
                  <a:schemeClr val="dk2"/>
                </a:solidFill>
                <a:latin typeface="Arial"/>
                <a:ea typeface="Arial"/>
                <a:cs typeface="Arial"/>
                <a:sym typeface="Arial"/>
              </a:rPr>
              <a:t>Cloud Administrator</a:t>
            </a:r>
          </a:p>
          <a:p>
            <a:pPr marL="0" indent="0">
              <a:lnSpc>
                <a:spcPct val="115000"/>
              </a:lnSpc>
              <a:spcBef>
                <a:spcPts val="0"/>
              </a:spcBef>
              <a:spcAft>
                <a:spcPts val="1600"/>
              </a:spcAft>
              <a:buClr>
                <a:schemeClr val="dk2"/>
              </a:buClr>
              <a:buSzPts val="1800"/>
              <a:buNone/>
            </a:pPr>
            <a:r>
              <a:rPr lang="en-US" sz="1800" dirty="0" err="1">
                <a:solidFill>
                  <a:schemeClr val="dk2"/>
                </a:solidFill>
                <a:latin typeface="Arial"/>
                <a:ea typeface="Arial"/>
                <a:cs typeface="Arial"/>
                <a:sym typeface="Arial"/>
              </a:rPr>
              <a:t>Viettel</a:t>
            </a:r>
            <a:r>
              <a:rPr lang="en-US" sz="1800" dirty="0">
                <a:solidFill>
                  <a:schemeClr val="dk2"/>
                </a:solidFill>
                <a:latin typeface="Arial"/>
                <a:ea typeface="Arial"/>
                <a:cs typeface="Arial"/>
                <a:sym typeface="Arial"/>
              </a:rPr>
              <a:t> Cyber Security</a:t>
            </a:r>
          </a:p>
          <a:p>
            <a:pPr marL="0" indent="0">
              <a:lnSpc>
                <a:spcPct val="115000"/>
              </a:lnSpc>
              <a:spcBef>
                <a:spcPts val="0"/>
              </a:spcBef>
              <a:spcAft>
                <a:spcPts val="1600"/>
              </a:spcAft>
              <a:buClr>
                <a:schemeClr val="dk2"/>
              </a:buClr>
              <a:buSzPts val="1800"/>
              <a:buNone/>
            </a:pPr>
            <a:r>
              <a:rPr lang="en-US" sz="1800" dirty="0">
                <a:solidFill>
                  <a:schemeClr val="dk2"/>
                </a:solidFill>
                <a:latin typeface="Arial"/>
                <a:ea typeface="Arial"/>
                <a:cs typeface="Arial"/>
                <a:sym typeface="Arial"/>
                <a:hlinkClick r:id="rId5"/>
              </a:rPr>
              <a:t>duongmn@viettel.com.vn</a:t>
            </a:r>
            <a:endParaRPr lang="en-US" sz="1800" dirty="0">
              <a:solidFill>
                <a:schemeClr val="dk2"/>
              </a:solidFill>
              <a:latin typeface="Arial"/>
              <a:ea typeface="Arial"/>
              <a:cs typeface="Arial"/>
              <a:sym typeface="Arial"/>
            </a:endParaRPr>
          </a:p>
          <a:p>
            <a:pPr marL="0" indent="0">
              <a:lnSpc>
                <a:spcPct val="115000"/>
              </a:lnSpc>
              <a:spcBef>
                <a:spcPts val="0"/>
              </a:spcBef>
              <a:spcAft>
                <a:spcPts val="1600"/>
              </a:spcAft>
              <a:buClr>
                <a:schemeClr val="dk2"/>
              </a:buClr>
              <a:buSzPts val="1800"/>
              <a:buNone/>
            </a:pPr>
            <a:r>
              <a:rPr lang="en-US" sz="1800" dirty="0">
                <a:solidFill>
                  <a:schemeClr val="dk2"/>
                </a:solidFill>
                <a:latin typeface="Arial"/>
                <a:ea typeface="Arial"/>
                <a:cs typeface="Arial"/>
                <a:sym typeface="Arial"/>
              </a:rPr>
              <a:t>ATC in </a:t>
            </a:r>
            <a:r>
              <a:rPr lang="en-US" sz="1800" dirty="0" err="1">
                <a:solidFill>
                  <a:schemeClr val="dk2"/>
                </a:solidFill>
                <a:latin typeface="Arial"/>
                <a:ea typeface="Arial"/>
                <a:cs typeface="Arial"/>
                <a:sym typeface="Arial"/>
              </a:rPr>
              <a:t>Openstack</a:t>
            </a:r>
            <a:r>
              <a:rPr lang="en-US" sz="1800" dirty="0">
                <a:solidFill>
                  <a:schemeClr val="dk2"/>
                </a:solidFill>
                <a:latin typeface="Arial"/>
                <a:ea typeface="Arial"/>
                <a:cs typeface="Arial"/>
                <a:sym typeface="Arial"/>
              </a:rPr>
              <a:t> </a:t>
            </a:r>
            <a:r>
              <a:rPr lang="en-US" sz="1800" dirty="0" err="1">
                <a:solidFill>
                  <a:schemeClr val="dk2"/>
                </a:solidFill>
                <a:latin typeface="Arial"/>
                <a:ea typeface="Arial"/>
                <a:cs typeface="Arial"/>
                <a:sym typeface="Arial"/>
              </a:rPr>
              <a:t>Kolla</a:t>
            </a:r>
            <a:endParaRPr lang="en-US" sz="1800" dirty="0">
              <a:solidFill>
                <a:schemeClr val="dk2"/>
              </a:solidFill>
              <a:latin typeface="Arial"/>
              <a:ea typeface="Arial"/>
              <a:cs typeface="Arial"/>
              <a:sym typeface="Arial"/>
            </a:endParaRPr>
          </a:p>
        </p:txBody>
      </p:sp>
      <p:pic>
        <p:nvPicPr>
          <p:cNvPr id="6" name="Picture 5"/>
          <p:cNvPicPr>
            <a:picLocks noChangeAspect="1"/>
          </p:cNvPicPr>
          <p:nvPr/>
        </p:nvPicPr>
        <p:blipFill>
          <a:blip r:embed="rId6"/>
          <a:stretch>
            <a:fillRect/>
          </a:stretch>
        </p:blipFill>
        <p:spPr>
          <a:xfrm>
            <a:off x="9273397" y="1287705"/>
            <a:ext cx="2034658" cy="2385347"/>
          </a:xfrm>
          <a:prstGeom prst="rect">
            <a:avLst/>
          </a:prstGeom>
        </p:spPr>
      </p:pic>
      <p:pic>
        <p:nvPicPr>
          <p:cNvPr id="7" name="Picture 6"/>
          <p:cNvPicPr>
            <a:picLocks noChangeAspect="1"/>
          </p:cNvPicPr>
          <p:nvPr/>
        </p:nvPicPr>
        <p:blipFill>
          <a:blip r:embed="rId7"/>
          <a:stretch>
            <a:fillRect/>
          </a:stretch>
        </p:blipFill>
        <p:spPr>
          <a:xfrm>
            <a:off x="3888516" y="1310353"/>
            <a:ext cx="1674084" cy="2362699"/>
          </a:xfrm>
          <a:prstGeom prst="rect">
            <a:avLst/>
          </a:prstGeom>
        </p:spPr>
      </p:pic>
      <p:sp>
        <p:nvSpPr>
          <p:cNvPr id="8" name="Google Shape;83;p15"/>
          <p:cNvSpPr txBox="1">
            <a:spLocks/>
          </p:cNvSpPr>
          <p:nvPr/>
        </p:nvSpPr>
        <p:spPr>
          <a:xfrm>
            <a:off x="5905272" y="1328090"/>
            <a:ext cx="3048228" cy="236761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0" indent="0">
              <a:spcAft>
                <a:spcPts val="1600"/>
              </a:spcAft>
              <a:buFont typeface="Arial"/>
              <a:buNone/>
            </a:pPr>
            <a:r>
              <a:rPr lang="en-US" b="1" dirty="0" err="1"/>
              <a:t>Ngô</a:t>
            </a:r>
            <a:r>
              <a:rPr lang="en-US" b="1" dirty="0"/>
              <a:t> Quang </a:t>
            </a:r>
            <a:r>
              <a:rPr lang="en-US" b="1" dirty="0" err="1"/>
              <a:t>Hòa</a:t>
            </a:r>
            <a:endParaRPr lang="en-US" b="1" dirty="0"/>
          </a:p>
          <a:p>
            <a:pPr marL="0" indent="0">
              <a:spcAft>
                <a:spcPts val="1600"/>
              </a:spcAft>
              <a:buNone/>
            </a:pPr>
            <a:r>
              <a:rPr lang="en-US" dirty="0"/>
              <a:t>Cloud Administrator</a:t>
            </a:r>
          </a:p>
          <a:p>
            <a:pPr marL="0" indent="0">
              <a:spcAft>
                <a:spcPts val="1600"/>
              </a:spcAft>
              <a:buNone/>
            </a:pPr>
            <a:r>
              <a:rPr lang="en-US" dirty="0" err="1"/>
              <a:t>Viettel</a:t>
            </a:r>
            <a:r>
              <a:rPr lang="en-US" dirty="0"/>
              <a:t> Cyber Security</a:t>
            </a:r>
          </a:p>
          <a:p>
            <a:pPr marL="0" indent="0">
              <a:spcAft>
                <a:spcPts val="1600"/>
              </a:spcAft>
              <a:buNone/>
            </a:pPr>
            <a:r>
              <a:rPr lang="en-US" dirty="0">
                <a:hlinkClick r:id="rId8"/>
              </a:rPr>
              <a:t>hoanq13@viettel.com.vn</a:t>
            </a:r>
            <a:endParaRPr lang="en-US" dirty="0"/>
          </a:p>
          <a:p>
            <a:pPr marL="0" indent="0">
              <a:spcAft>
                <a:spcPts val="1600"/>
              </a:spcAft>
              <a:buNone/>
            </a:pPr>
            <a:r>
              <a:rPr lang="en-US" dirty="0"/>
              <a:t>ATC in </a:t>
            </a:r>
            <a:r>
              <a:rPr lang="en-US" dirty="0" err="1"/>
              <a:t>Openstack</a:t>
            </a:r>
            <a:r>
              <a:rPr lang="en-US" dirty="0"/>
              <a:t> </a:t>
            </a:r>
            <a:r>
              <a:rPr lang="en-US" dirty="0" err="1"/>
              <a:t>Vitrage</a:t>
            </a:r>
            <a:endParaRPr lang="en-US" dirty="0"/>
          </a:p>
          <a:p>
            <a:pPr marL="0" indent="0">
              <a:spcAft>
                <a:spcPts val="1600"/>
              </a:spcAft>
              <a:buNone/>
            </a:pPr>
            <a:endParaRPr lang="en-US" sz="1200" dirty="0"/>
          </a:p>
        </p:txBody>
      </p:sp>
      <p:sp>
        <p:nvSpPr>
          <p:cNvPr id="3" name="Slide Number Placeholder 2"/>
          <p:cNvSpPr>
            <a:spLocks noGrp="1"/>
          </p:cNvSpPr>
          <p:nvPr>
            <p:ph type="sldNum" sz="quarter" idx="12"/>
          </p:nvPr>
        </p:nvSpPr>
        <p:spPr>
          <a:xfrm>
            <a:off x="8307237" y="6439848"/>
            <a:ext cx="812322" cy="365125"/>
          </a:xfrm>
        </p:spPr>
        <p:txBody>
          <a:bodyPr/>
          <a:lstStyle/>
          <a:p>
            <a:fld id="{8760A8CD-CD76-1449-AC1E-A2C511EAA45D}" type="slidenum">
              <a:rPr lang="en-US" sz="2400" b="1" smtClean="0"/>
              <a:t>2</a:t>
            </a:fld>
            <a:endParaRPr lang="en-US" sz="2400" b="1" dirty="0"/>
          </a:p>
        </p:txBody>
      </p:sp>
    </p:spTree>
    <p:extLst>
      <p:ext uri="{BB962C8B-B14F-4D97-AF65-F5344CB8AC3E}">
        <p14:creationId xmlns:p14="http://schemas.microsoft.com/office/powerpoint/2010/main" val="29605189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85666AC-18B5-D44F-A2D3-DB175189935D}"/>
              </a:ext>
            </a:extLst>
          </p:cNvPr>
          <p:cNvPicPr>
            <a:picLocks noChangeAspect="1"/>
          </p:cNvPicPr>
          <p:nvPr/>
        </p:nvPicPr>
        <p:blipFill>
          <a:blip r:embed="rId3"/>
          <a:stretch>
            <a:fillRect/>
          </a:stretch>
        </p:blipFill>
        <p:spPr>
          <a:xfrm>
            <a:off x="0" y="-8626"/>
            <a:ext cx="12192000" cy="6858000"/>
          </a:xfrm>
          <a:prstGeom prst="rect">
            <a:avLst/>
          </a:prstGeom>
        </p:spPr>
      </p:pic>
      <p:sp>
        <p:nvSpPr>
          <p:cNvPr id="10" name="TextBox 9">
            <a:extLst>
              <a:ext uri="{FF2B5EF4-FFF2-40B4-BE49-F238E27FC236}">
                <a16:creationId xmlns:a16="http://schemas.microsoft.com/office/drawing/2014/main" id="{2DBD4D72-B14D-3741-9FFC-01E09D871842}"/>
              </a:ext>
            </a:extLst>
          </p:cNvPr>
          <p:cNvSpPr txBox="1"/>
          <p:nvPr/>
        </p:nvSpPr>
        <p:spPr>
          <a:xfrm>
            <a:off x="503220" y="272091"/>
            <a:ext cx="9235440" cy="584775"/>
          </a:xfrm>
          <a:prstGeom prst="rect">
            <a:avLst/>
          </a:prstGeom>
          <a:noFill/>
        </p:spPr>
        <p:txBody>
          <a:bodyPr wrap="square" rtlCol="0">
            <a:spAutoFit/>
          </a:bodyPr>
          <a:lstStyle/>
          <a:p>
            <a:r>
              <a:rPr lang="en-US" sz="3200" b="1" dirty="0">
                <a:solidFill>
                  <a:schemeClr val="bg1"/>
                </a:solidFill>
                <a:latin typeface="Arial" panose="020B0604020202020204" pitchFamily="34" charset="0"/>
                <a:cs typeface="Arial" panose="020B0604020202020204" pitchFamily="34" charset="0"/>
              </a:rPr>
              <a:t>4. Demo</a:t>
            </a:r>
          </a:p>
        </p:txBody>
      </p:sp>
      <p:pic>
        <p:nvPicPr>
          <p:cNvPr id="2" name="Picture 1"/>
          <p:cNvPicPr>
            <a:picLocks noChangeAspect="1"/>
          </p:cNvPicPr>
          <p:nvPr/>
        </p:nvPicPr>
        <p:blipFill>
          <a:blip r:embed="rId4"/>
          <a:stretch>
            <a:fillRect/>
          </a:stretch>
        </p:blipFill>
        <p:spPr>
          <a:xfrm>
            <a:off x="9273397" y="5995457"/>
            <a:ext cx="2918604" cy="862543"/>
          </a:xfrm>
          <a:prstGeom prst="rect">
            <a:avLst/>
          </a:prstGeom>
        </p:spPr>
      </p:pic>
      <p:sp>
        <p:nvSpPr>
          <p:cNvPr id="3" name="Slide Number Placeholder 2"/>
          <p:cNvSpPr>
            <a:spLocks noGrp="1"/>
          </p:cNvSpPr>
          <p:nvPr>
            <p:ph type="sldNum" sz="quarter" idx="12"/>
          </p:nvPr>
        </p:nvSpPr>
        <p:spPr>
          <a:xfrm>
            <a:off x="8307237" y="6439848"/>
            <a:ext cx="812322" cy="365125"/>
          </a:xfrm>
        </p:spPr>
        <p:txBody>
          <a:bodyPr/>
          <a:lstStyle/>
          <a:p>
            <a:fld id="{8760A8CD-CD76-1449-AC1E-A2C511EAA45D}" type="slidenum">
              <a:rPr lang="en-US" sz="2400" b="1" smtClean="0"/>
              <a:t>20</a:t>
            </a:fld>
            <a:endParaRPr lang="en-US" sz="2400" b="1" dirty="0"/>
          </a:p>
        </p:txBody>
      </p:sp>
      <p:sp>
        <p:nvSpPr>
          <p:cNvPr id="8" name="TextBox 7"/>
          <p:cNvSpPr txBox="1"/>
          <p:nvPr/>
        </p:nvSpPr>
        <p:spPr>
          <a:xfrm>
            <a:off x="648565" y="1404036"/>
            <a:ext cx="5763524" cy="461665"/>
          </a:xfrm>
          <a:prstGeom prst="rect">
            <a:avLst/>
          </a:prstGeom>
          <a:noFill/>
        </p:spPr>
        <p:txBody>
          <a:bodyPr wrap="square" rtlCol="0">
            <a:spAutoFit/>
          </a:bodyPr>
          <a:lstStyle/>
          <a:p>
            <a:r>
              <a:rPr lang="en-US" sz="2400" dirty="0"/>
              <a:t>Mistral workflow: live migrate instance</a:t>
            </a:r>
          </a:p>
        </p:txBody>
      </p:sp>
      <p:pic>
        <p:nvPicPr>
          <p:cNvPr id="11" name="Picture 10"/>
          <p:cNvPicPr>
            <a:picLocks noChangeAspect="1"/>
          </p:cNvPicPr>
          <p:nvPr/>
        </p:nvPicPr>
        <p:blipFill>
          <a:blip r:embed="rId5"/>
          <a:stretch>
            <a:fillRect/>
          </a:stretch>
        </p:blipFill>
        <p:spPr>
          <a:xfrm>
            <a:off x="3530327" y="1865701"/>
            <a:ext cx="4183071" cy="4297428"/>
          </a:xfrm>
          <a:prstGeom prst="rect">
            <a:avLst/>
          </a:prstGeom>
        </p:spPr>
      </p:pic>
    </p:spTree>
    <p:extLst>
      <p:ext uri="{BB962C8B-B14F-4D97-AF65-F5344CB8AC3E}">
        <p14:creationId xmlns:p14="http://schemas.microsoft.com/office/powerpoint/2010/main" val="18169657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85666AC-18B5-D44F-A2D3-DB175189935D}"/>
              </a:ext>
            </a:extLst>
          </p:cNvPr>
          <p:cNvPicPr>
            <a:picLocks noChangeAspect="1"/>
          </p:cNvPicPr>
          <p:nvPr/>
        </p:nvPicPr>
        <p:blipFill>
          <a:blip r:embed="rId5"/>
          <a:stretch>
            <a:fillRect/>
          </a:stretch>
        </p:blipFill>
        <p:spPr>
          <a:xfrm>
            <a:off x="0" y="-8626"/>
            <a:ext cx="12192000" cy="6858000"/>
          </a:xfrm>
          <a:prstGeom prst="rect">
            <a:avLst/>
          </a:prstGeom>
        </p:spPr>
      </p:pic>
      <p:sp>
        <p:nvSpPr>
          <p:cNvPr id="10" name="TextBox 9">
            <a:extLst>
              <a:ext uri="{FF2B5EF4-FFF2-40B4-BE49-F238E27FC236}">
                <a16:creationId xmlns:a16="http://schemas.microsoft.com/office/drawing/2014/main" id="{2DBD4D72-B14D-3741-9FFC-01E09D871842}"/>
              </a:ext>
            </a:extLst>
          </p:cNvPr>
          <p:cNvSpPr txBox="1"/>
          <p:nvPr/>
        </p:nvSpPr>
        <p:spPr>
          <a:xfrm>
            <a:off x="503220" y="272091"/>
            <a:ext cx="9235440" cy="584775"/>
          </a:xfrm>
          <a:prstGeom prst="rect">
            <a:avLst/>
          </a:prstGeom>
          <a:noFill/>
        </p:spPr>
        <p:txBody>
          <a:bodyPr wrap="square" rtlCol="0">
            <a:spAutoFit/>
          </a:bodyPr>
          <a:lstStyle/>
          <a:p>
            <a:r>
              <a:rPr lang="en-US" sz="3200" b="1" dirty="0">
                <a:solidFill>
                  <a:schemeClr val="bg1"/>
                </a:solidFill>
                <a:latin typeface="Arial" panose="020B0604020202020204" pitchFamily="34" charset="0"/>
                <a:cs typeface="Arial" panose="020B0604020202020204" pitchFamily="34" charset="0"/>
              </a:rPr>
              <a:t>4. Demo</a:t>
            </a:r>
          </a:p>
        </p:txBody>
      </p:sp>
      <p:pic>
        <p:nvPicPr>
          <p:cNvPr id="2" name="Picture 1"/>
          <p:cNvPicPr>
            <a:picLocks noChangeAspect="1"/>
          </p:cNvPicPr>
          <p:nvPr/>
        </p:nvPicPr>
        <p:blipFill>
          <a:blip r:embed="rId6"/>
          <a:stretch>
            <a:fillRect/>
          </a:stretch>
        </p:blipFill>
        <p:spPr>
          <a:xfrm>
            <a:off x="9273397" y="5995457"/>
            <a:ext cx="2918604" cy="862543"/>
          </a:xfrm>
          <a:prstGeom prst="rect">
            <a:avLst/>
          </a:prstGeom>
        </p:spPr>
      </p:pic>
      <p:sp>
        <p:nvSpPr>
          <p:cNvPr id="3" name="Slide Number Placeholder 2"/>
          <p:cNvSpPr>
            <a:spLocks noGrp="1"/>
          </p:cNvSpPr>
          <p:nvPr>
            <p:ph type="sldNum" sz="quarter" idx="12"/>
          </p:nvPr>
        </p:nvSpPr>
        <p:spPr>
          <a:xfrm>
            <a:off x="8307237" y="6439848"/>
            <a:ext cx="812322" cy="365125"/>
          </a:xfrm>
        </p:spPr>
        <p:txBody>
          <a:bodyPr/>
          <a:lstStyle/>
          <a:p>
            <a:fld id="{8760A8CD-CD76-1449-AC1E-A2C511EAA45D}" type="slidenum">
              <a:rPr lang="en-US" sz="2400" b="1" smtClean="0"/>
              <a:t>21</a:t>
            </a:fld>
            <a:endParaRPr lang="en-US" sz="2400" b="1" dirty="0"/>
          </a:p>
        </p:txBody>
      </p:sp>
      <p:pic>
        <p:nvPicPr>
          <p:cNvPr id="11" name="sefthealing">
            <a:hlinkClick r:id="" action="ppaction://media"/>
            <a:extLst>
              <a:ext uri="{FF2B5EF4-FFF2-40B4-BE49-F238E27FC236}">
                <a16:creationId xmlns:a16="http://schemas.microsoft.com/office/drawing/2014/main" id="{6D25BF0A-C0B6-4217-97FC-4D028FE96793}"/>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0" y="14288"/>
            <a:ext cx="12192000" cy="6829425"/>
          </a:xfrm>
          <a:prstGeom prst="rect">
            <a:avLst/>
          </a:prstGeom>
        </p:spPr>
      </p:pic>
    </p:spTree>
    <p:extLst>
      <p:ext uri="{BB962C8B-B14F-4D97-AF65-F5344CB8AC3E}">
        <p14:creationId xmlns:p14="http://schemas.microsoft.com/office/powerpoint/2010/main" val="1451745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640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1"/>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1"/>
                                        </p:tgtEl>
                                      </p:cBhvr>
                                    </p:cmd>
                                  </p:childTnLst>
                                </p:cTn>
                              </p:par>
                            </p:childTnLst>
                          </p:cTn>
                        </p:par>
                      </p:childTnLst>
                    </p:cTn>
                  </p:par>
                </p:childTnLst>
              </p:cTn>
              <p:nextCondLst>
                <p:cond evt="onClick" delay="0">
                  <p:tgtEl>
                    <p:spTgt spid="11"/>
                  </p:tgtEl>
                </p:cond>
              </p:nextCondLst>
            </p:seq>
            <p:video>
              <p:cMediaNode vol="80000">
                <p:cTn id="12" fill="hold" display="0">
                  <p:stCondLst>
                    <p:cond delay="indefinite"/>
                  </p:stCondLst>
                </p:cTn>
                <p:tgtEl>
                  <p:spTgt spid="11"/>
                </p:tgtEl>
              </p:cMediaNode>
            </p:vide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85666AC-18B5-D44F-A2D3-DB175189935D}"/>
              </a:ext>
            </a:extLst>
          </p:cNvPr>
          <p:cNvPicPr>
            <a:picLocks noChangeAspect="1"/>
          </p:cNvPicPr>
          <p:nvPr/>
        </p:nvPicPr>
        <p:blipFill>
          <a:blip r:embed="rId3"/>
          <a:stretch>
            <a:fillRect/>
          </a:stretch>
        </p:blipFill>
        <p:spPr>
          <a:xfrm>
            <a:off x="0" y="-8626"/>
            <a:ext cx="12192000" cy="6858000"/>
          </a:xfrm>
          <a:prstGeom prst="rect">
            <a:avLst/>
          </a:prstGeom>
        </p:spPr>
      </p:pic>
      <p:sp>
        <p:nvSpPr>
          <p:cNvPr id="10" name="TextBox 9">
            <a:extLst>
              <a:ext uri="{FF2B5EF4-FFF2-40B4-BE49-F238E27FC236}">
                <a16:creationId xmlns:a16="http://schemas.microsoft.com/office/drawing/2014/main" id="{2DBD4D72-B14D-3741-9FFC-01E09D871842}"/>
              </a:ext>
            </a:extLst>
          </p:cNvPr>
          <p:cNvSpPr txBox="1"/>
          <p:nvPr/>
        </p:nvSpPr>
        <p:spPr>
          <a:xfrm>
            <a:off x="503220" y="272091"/>
            <a:ext cx="9235440" cy="584775"/>
          </a:xfrm>
          <a:prstGeom prst="rect">
            <a:avLst/>
          </a:prstGeom>
          <a:noFill/>
        </p:spPr>
        <p:txBody>
          <a:bodyPr wrap="square" rtlCol="0">
            <a:spAutoFit/>
          </a:bodyPr>
          <a:lstStyle/>
          <a:p>
            <a:r>
              <a:rPr lang="en-US" sz="3200" b="1" dirty="0">
                <a:solidFill>
                  <a:schemeClr val="bg1"/>
                </a:solidFill>
                <a:latin typeface="Arial" panose="020B0604020202020204" pitchFamily="34" charset="0"/>
                <a:cs typeface="Arial" panose="020B0604020202020204" pitchFamily="34" charset="0"/>
              </a:rPr>
              <a:t>5. Summary</a:t>
            </a:r>
          </a:p>
        </p:txBody>
      </p:sp>
      <p:pic>
        <p:nvPicPr>
          <p:cNvPr id="2" name="Picture 1"/>
          <p:cNvPicPr>
            <a:picLocks noChangeAspect="1"/>
          </p:cNvPicPr>
          <p:nvPr/>
        </p:nvPicPr>
        <p:blipFill>
          <a:blip r:embed="rId4"/>
          <a:stretch>
            <a:fillRect/>
          </a:stretch>
        </p:blipFill>
        <p:spPr>
          <a:xfrm>
            <a:off x="9273397" y="5995457"/>
            <a:ext cx="2918604" cy="862543"/>
          </a:xfrm>
          <a:prstGeom prst="rect">
            <a:avLst/>
          </a:prstGeom>
        </p:spPr>
      </p:pic>
      <p:sp>
        <p:nvSpPr>
          <p:cNvPr id="3" name="Slide Number Placeholder 2"/>
          <p:cNvSpPr>
            <a:spLocks noGrp="1"/>
          </p:cNvSpPr>
          <p:nvPr>
            <p:ph type="sldNum" sz="quarter" idx="12"/>
          </p:nvPr>
        </p:nvSpPr>
        <p:spPr>
          <a:xfrm>
            <a:off x="8307237" y="6439848"/>
            <a:ext cx="812322" cy="365125"/>
          </a:xfrm>
        </p:spPr>
        <p:txBody>
          <a:bodyPr/>
          <a:lstStyle/>
          <a:p>
            <a:fld id="{8760A8CD-CD76-1449-AC1E-A2C511EAA45D}" type="slidenum">
              <a:rPr lang="en-US" sz="2400" b="1" smtClean="0"/>
              <a:t>22</a:t>
            </a:fld>
            <a:endParaRPr lang="en-US" sz="2400" b="1" dirty="0"/>
          </a:p>
        </p:txBody>
      </p:sp>
      <p:sp>
        <p:nvSpPr>
          <p:cNvPr id="13" name="TextBox 12"/>
          <p:cNvSpPr txBox="1"/>
          <p:nvPr/>
        </p:nvSpPr>
        <p:spPr>
          <a:xfrm>
            <a:off x="950524" y="1494347"/>
            <a:ext cx="9768276" cy="3416320"/>
          </a:xfrm>
          <a:prstGeom prst="rect">
            <a:avLst/>
          </a:prstGeom>
          <a:noFill/>
        </p:spPr>
        <p:txBody>
          <a:bodyPr wrap="square" rtlCol="0">
            <a:spAutoFit/>
          </a:bodyPr>
          <a:lstStyle/>
          <a:p>
            <a:r>
              <a:rPr lang="en-US" b="1" dirty="0"/>
              <a:t>Summary:</a:t>
            </a:r>
          </a:p>
          <a:p>
            <a:pPr marL="285750" indent="-285750">
              <a:buFont typeface="Arial" panose="020B0604020202020204" pitchFamily="34" charset="0"/>
              <a:buChar char="•"/>
            </a:pPr>
            <a:r>
              <a:rPr lang="en-US" dirty="0"/>
              <a:t>Easy to support your own self-healing scenarios</a:t>
            </a:r>
          </a:p>
          <a:p>
            <a:pPr marL="285750" indent="-285750">
              <a:buFont typeface="Arial" panose="020B0604020202020204" pitchFamily="34" charset="0"/>
              <a:buChar char="•"/>
            </a:pPr>
            <a:r>
              <a:rPr lang="en-US" dirty="0"/>
              <a:t>Use </a:t>
            </a:r>
            <a:r>
              <a:rPr lang="en-US" dirty="0" err="1"/>
              <a:t>Vitrage</a:t>
            </a:r>
            <a:r>
              <a:rPr lang="en-US" dirty="0"/>
              <a:t> to quickly identify affected resources</a:t>
            </a:r>
          </a:p>
          <a:p>
            <a:pPr marL="285750" indent="-285750">
              <a:buFont typeface="Arial" panose="020B0604020202020204" pitchFamily="34" charset="0"/>
              <a:buChar char="•"/>
            </a:pPr>
            <a:r>
              <a:rPr lang="en-US" dirty="0"/>
              <a:t>Auto-healing for a specific instance upon a specific alarm</a:t>
            </a:r>
          </a:p>
          <a:p>
            <a:pPr marL="285750" indent="-285750">
              <a:buFont typeface="Arial" panose="020B0604020202020204" pitchFamily="34" charset="0"/>
              <a:buChar char="•"/>
            </a:pPr>
            <a:r>
              <a:rPr lang="en-US" dirty="0"/>
              <a:t>Solution can be extended to other use cases</a:t>
            </a:r>
          </a:p>
          <a:p>
            <a:endParaRPr lang="en-US" dirty="0"/>
          </a:p>
          <a:p>
            <a:r>
              <a:rPr lang="en-US" b="1" dirty="0"/>
              <a:t>Problem:</a:t>
            </a:r>
          </a:p>
          <a:p>
            <a:pPr marL="285750" indent="-285750">
              <a:buFont typeface="Arial" panose="020B0604020202020204" pitchFamily="34" charset="0"/>
              <a:buChar char="•"/>
            </a:pPr>
            <a:r>
              <a:rPr lang="en-US" dirty="0" err="1"/>
              <a:t>Vitrage</a:t>
            </a:r>
            <a:r>
              <a:rPr lang="en-US" dirty="0"/>
              <a:t> does not support High availability for </a:t>
            </a:r>
            <a:r>
              <a:rPr lang="en-US" dirty="0" err="1"/>
              <a:t>Vitrage</a:t>
            </a:r>
            <a:r>
              <a:rPr lang="en-US" dirty="0"/>
              <a:t> graph. Currently </a:t>
            </a:r>
            <a:r>
              <a:rPr lang="en-US" dirty="0" err="1"/>
              <a:t>Vitrage</a:t>
            </a:r>
            <a:r>
              <a:rPr lang="en-US" dirty="0"/>
              <a:t> graph is in-memory </a:t>
            </a:r>
            <a:r>
              <a:rPr lang="en-US" dirty="0" err="1"/>
              <a:t>NetworkX</a:t>
            </a:r>
            <a:r>
              <a:rPr lang="en-US" dirty="0"/>
              <a:t> graph (may be change to Neo4j or Titan in the future).</a:t>
            </a:r>
          </a:p>
          <a:p>
            <a:endParaRPr lang="en-US" dirty="0"/>
          </a:p>
          <a:p>
            <a:endParaRPr lang="en-US" dirty="0"/>
          </a:p>
          <a:p>
            <a:r>
              <a:rPr lang="en-US" dirty="0"/>
              <a:t>Document: </a:t>
            </a:r>
            <a:r>
              <a:rPr lang="en-US" dirty="0">
                <a:hlinkClick r:id="rId5"/>
              </a:rPr>
              <a:t>https://cloud-guru.github.io/monitors/</a:t>
            </a:r>
            <a:endParaRPr lang="en-US" dirty="0"/>
          </a:p>
        </p:txBody>
      </p:sp>
    </p:spTree>
    <p:extLst>
      <p:ext uri="{BB962C8B-B14F-4D97-AF65-F5344CB8AC3E}">
        <p14:creationId xmlns:p14="http://schemas.microsoft.com/office/powerpoint/2010/main" val="32479439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C7D78C7-5549-1049-8A74-4041585FB2B6}"/>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884953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85666AC-18B5-D44F-A2D3-DB175189935D}"/>
              </a:ext>
            </a:extLst>
          </p:cNvPr>
          <p:cNvPicPr>
            <a:picLocks noChangeAspect="1"/>
          </p:cNvPicPr>
          <p:nvPr/>
        </p:nvPicPr>
        <p:blipFill>
          <a:blip r:embed="rId3"/>
          <a:stretch>
            <a:fillRect/>
          </a:stretch>
        </p:blipFill>
        <p:spPr>
          <a:xfrm>
            <a:off x="0" y="-8626"/>
            <a:ext cx="12192000" cy="6858000"/>
          </a:xfrm>
          <a:prstGeom prst="rect">
            <a:avLst/>
          </a:prstGeom>
        </p:spPr>
      </p:pic>
      <p:sp>
        <p:nvSpPr>
          <p:cNvPr id="10" name="TextBox 9">
            <a:extLst>
              <a:ext uri="{FF2B5EF4-FFF2-40B4-BE49-F238E27FC236}">
                <a16:creationId xmlns:a16="http://schemas.microsoft.com/office/drawing/2014/main" id="{2DBD4D72-B14D-3741-9FFC-01E09D871842}"/>
              </a:ext>
            </a:extLst>
          </p:cNvPr>
          <p:cNvSpPr txBox="1"/>
          <p:nvPr/>
        </p:nvSpPr>
        <p:spPr>
          <a:xfrm>
            <a:off x="503220" y="272091"/>
            <a:ext cx="9235440" cy="584775"/>
          </a:xfrm>
          <a:prstGeom prst="rect">
            <a:avLst/>
          </a:prstGeom>
          <a:noFill/>
        </p:spPr>
        <p:txBody>
          <a:bodyPr wrap="square" rtlCol="0">
            <a:spAutoFit/>
          </a:bodyPr>
          <a:lstStyle/>
          <a:p>
            <a:r>
              <a:rPr lang="en-US" sz="3200" b="1" dirty="0">
                <a:solidFill>
                  <a:schemeClr val="bg1"/>
                </a:solidFill>
                <a:latin typeface="Arial" panose="020B0604020202020204" pitchFamily="34" charset="0"/>
                <a:cs typeface="Arial" panose="020B0604020202020204" pitchFamily="34" charset="0"/>
              </a:rPr>
              <a:t>Agenda</a:t>
            </a:r>
            <a:endParaRPr lang="en-US" sz="3200"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4"/>
          <a:stretch>
            <a:fillRect/>
          </a:stretch>
        </p:blipFill>
        <p:spPr>
          <a:xfrm>
            <a:off x="9273397" y="5995457"/>
            <a:ext cx="2918604" cy="862543"/>
          </a:xfrm>
          <a:prstGeom prst="rect">
            <a:avLst/>
          </a:prstGeom>
        </p:spPr>
      </p:pic>
      <p:sp>
        <p:nvSpPr>
          <p:cNvPr id="3" name="Slide Number Placeholder 2"/>
          <p:cNvSpPr>
            <a:spLocks noGrp="1"/>
          </p:cNvSpPr>
          <p:nvPr>
            <p:ph type="sldNum" sz="quarter" idx="12"/>
          </p:nvPr>
        </p:nvSpPr>
        <p:spPr>
          <a:xfrm>
            <a:off x="8307237" y="6439848"/>
            <a:ext cx="812322" cy="365125"/>
          </a:xfrm>
        </p:spPr>
        <p:txBody>
          <a:bodyPr/>
          <a:lstStyle/>
          <a:p>
            <a:fld id="{8760A8CD-CD76-1449-AC1E-A2C511EAA45D}" type="slidenum">
              <a:rPr lang="en-US" sz="2400" b="1" smtClean="0"/>
              <a:t>3</a:t>
            </a:fld>
            <a:endParaRPr lang="en-US" sz="2400" b="1" dirty="0"/>
          </a:p>
        </p:txBody>
      </p:sp>
      <p:sp>
        <p:nvSpPr>
          <p:cNvPr id="4" name="TextBox 3"/>
          <p:cNvSpPr txBox="1"/>
          <p:nvPr/>
        </p:nvSpPr>
        <p:spPr>
          <a:xfrm>
            <a:off x="854015" y="1639019"/>
            <a:ext cx="10567359" cy="3139321"/>
          </a:xfrm>
          <a:prstGeom prst="rect">
            <a:avLst/>
          </a:prstGeom>
          <a:noFill/>
        </p:spPr>
        <p:txBody>
          <a:bodyPr wrap="square" rtlCol="0">
            <a:spAutoFit/>
          </a:bodyPr>
          <a:lstStyle/>
          <a:p>
            <a:pPr marL="342900" indent="-342900">
              <a:buAutoNum type="arabicPeriod"/>
            </a:pPr>
            <a:r>
              <a:rPr lang="en-US" sz="3600" dirty="0"/>
              <a:t>Challenges</a:t>
            </a:r>
          </a:p>
          <a:p>
            <a:pPr marL="342900" indent="-342900">
              <a:buAutoNum type="arabicPeriod"/>
            </a:pPr>
            <a:r>
              <a:rPr lang="en-US" sz="3600" dirty="0"/>
              <a:t>Current Solutions</a:t>
            </a:r>
          </a:p>
          <a:p>
            <a:pPr marL="342900" indent="-342900">
              <a:buAutoNum type="arabicPeriod"/>
            </a:pPr>
            <a:r>
              <a:rPr lang="en-US" sz="3600" dirty="0"/>
              <a:t>Integrate external monitor to </a:t>
            </a:r>
            <a:r>
              <a:rPr lang="en-US" sz="3600" dirty="0" err="1"/>
              <a:t>Vitrage</a:t>
            </a:r>
            <a:endParaRPr lang="en-US" sz="3600" dirty="0"/>
          </a:p>
          <a:p>
            <a:pPr marL="342900" indent="-342900">
              <a:buAutoNum type="arabicPeriod"/>
            </a:pPr>
            <a:r>
              <a:rPr lang="en-US" sz="3600" dirty="0"/>
              <a:t>Demo</a:t>
            </a:r>
          </a:p>
          <a:p>
            <a:pPr marL="342900" indent="-342900">
              <a:buAutoNum type="arabicPeriod"/>
            </a:pPr>
            <a:r>
              <a:rPr lang="en-US" sz="3600" dirty="0"/>
              <a:t>Summary</a:t>
            </a:r>
          </a:p>
          <a:p>
            <a:pPr marL="342900" indent="-342900">
              <a:buAutoNum type="arabicPeriod"/>
            </a:pPr>
            <a:endParaRPr lang="en-US" dirty="0"/>
          </a:p>
        </p:txBody>
      </p:sp>
    </p:spTree>
    <p:extLst>
      <p:ext uri="{BB962C8B-B14F-4D97-AF65-F5344CB8AC3E}">
        <p14:creationId xmlns:p14="http://schemas.microsoft.com/office/powerpoint/2010/main" val="14839790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85666AC-18B5-D44F-A2D3-DB175189935D}"/>
              </a:ext>
            </a:extLst>
          </p:cNvPr>
          <p:cNvPicPr>
            <a:picLocks noChangeAspect="1"/>
          </p:cNvPicPr>
          <p:nvPr/>
        </p:nvPicPr>
        <p:blipFill>
          <a:blip r:embed="rId3"/>
          <a:stretch>
            <a:fillRect/>
          </a:stretch>
        </p:blipFill>
        <p:spPr>
          <a:xfrm>
            <a:off x="0" y="-8626"/>
            <a:ext cx="12192000" cy="6858000"/>
          </a:xfrm>
          <a:prstGeom prst="rect">
            <a:avLst/>
          </a:prstGeom>
        </p:spPr>
      </p:pic>
      <p:sp>
        <p:nvSpPr>
          <p:cNvPr id="10" name="TextBox 9">
            <a:extLst>
              <a:ext uri="{FF2B5EF4-FFF2-40B4-BE49-F238E27FC236}">
                <a16:creationId xmlns:a16="http://schemas.microsoft.com/office/drawing/2014/main" id="{2DBD4D72-B14D-3741-9FFC-01E09D871842}"/>
              </a:ext>
            </a:extLst>
          </p:cNvPr>
          <p:cNvSpPr txBox="1"/>
          <p:nvPr/>
        </p:nvSpPr>
        <p:spPr>
          <a:xfrm>
            <a:off x="503220" y="272091"/>
            <a:ext cx="9235440" cy="584775"/>
          </a:xfrm>
          <a:prstGeom prst="rect">
            <a:avLst/>
          </a:prstGeom>
          <a:noFill/>
        </p:spPr>
        <p:txBody>
          <a:bodyPr wrap="square" rtlCol="0">
            <a:spAutoFit/>
          </a:bodyPr>
          <a:lstStyle/>
          <a:p>
            <a:r>
              <a:rPr lang="en-US" sz="3200" b="1" dirty="0">
                <a:solidFill>
                  <a:schemeClr val="bg1"/>
                </a:solidFill>
                <a:latin typeface="Arial" panose="020B0604020202020204" pitchFamily="34" charset="0"/>
                <a:cs typeface="Arial" panose="020B0604020202020204" pitchFamily="34" charset="0"/>
              </a:rPr>
              <a:t>1. Challenges </a:t>
            </a:r>
          </a:p>
        </p:txBody>
      </p:sp>
      <p:pic>
        <p:nvPicPr>
          <p:cNvPr id="2" name="Picture 1"/>
          <p:cNvPicPr>
            <a:picLocks noChangeAspect="1"/>
          </p:cNvPicPr>
          <p:nvPr/>
        </p:nvPicPr>
        <p:blipFill>
          <a:blip r:embed="rId4"/>
          <a:stretch>
            <a:fillRect/>
          </a:stretch>
        </p:blipFill>
        <p:spPr>
          <a:xfrm>
            <a:off x="9273397" y="5995457"/>
            <a:ext cx="2918604" cy="862543"/>
          </a:xfrm>
          <a:prstGeom prst="rect">
            <a:avLst/>
          </a:prstGeom>
        </p:spPr>
      </p:pic>
      <p:sp>
        <p:nvSpPr>
          <p:cNvPr id="3" name="Slide Number Placeholder 2"/>
          <p:cNvSpPr>
            <a:spLocks noGrp="1"/>
          </p:cNvSpPr>
          <p:nvPr>
            <p:ph type="sldNum" sz="quarter" idx="12"/>
          </p:nvPr>
        </p:nvSpPr>
        <p:spPr>
          <a:xfrm>
            <a:off x="8307237" y="6439848"/>
            <a:ext cx="812322" cy="365125"/>
          </a:xfrm>
        </p:spPr>
        <p:txBody>
          <a:bodyPr/>
          <a:lstStyle/>
          <a:p>
            <a:fld id="{8760A8CD-CD76-1449-AC1E-A2C511EAA45D}" type="slidenum">
              <a:rPr lang="en-US" sz="2400" b="1" smtClean="0"/>
              <a:t>4</a:t>
            </a:fld>
            <a:endParaRPr lang="en-US" sz="2400" b="1" dirty="0"/>
          </a:p>
        </p:txBody>
      </p:sp>
      <p:pic>
        <p:nvPicPr>
          <p:cNvPr id="7" name="Picture 6"/>
          <p:cNvPicPr>
            <a:picLocks noChangeAspect="1"/>
          </p:cNvPicPr>
          <p:nvPr/>
        </p:nvPicPr>
        <p:blipFill>
          <a:blip r:embed="rId5"/>
          <a:stretch>
            <a:fillRect/>
          </a:stretch>
        </p:blipFill>
        <p:spPr>
          <a:xfrm>
            <a:off x="6427520" y="1675598"/>
            <a:ext cx="4571756" cy="3198051"/>
          </a:xfrm>
          <a:prstGeom prst="rect">
            <a:avLst/>
          </a:prstGeom>
        </p:spPr>
      </p:pic>
      <p:sp>
        <p:nvSpPr>
          <p:cNvPr id="5" name="TextBox 4"/>
          <p:cNvSpPr txBox="1"/>
          <p:nvPr/>
        </p:nvSpPr>
        <p:spPr>
          <a:xfrm>
            <a:off x="822034" y="1675598"/>
            <a:ext cx="5245392" cy="2377574"/>
          </a:xfrm>
          <a:prstGeom prst="rect">
            <a:avLst/>
          </a:prstGeom>
          <a:noFill/>
        </p:spPr>
        <p:txBody>
          <a:bodyPr wrap="square" rtlCol="0">
            <a:spAutoFit/>
          </a:bodyPr>
          <a:lstStyle/>
          <a:p>
            <a:r>
              <a:rPr lang="en-US" sz="2800" dirty="0"/>
              <a:t>Our current monitor stack: TICK</a:t>
            </a:r>
          </a:p>
          <a:p>
            <a:pPr marL="742950" lvl="1" indent="-285750" algn="just">
              <a:spcBef>
                <a:spcPts val="300"/>
              </a:spcBef>
              <a:spcAft>
                <a:spcPts val="600"/>
              </a:spcAft>
              <a:buFont typeface="Wingdings" panose="05000000000000000000" pitchFamily="2" charset="2"/>
              <a:buChar char="q"/>
            </a:pPr>
            <a:r>
              <a:rPr lang="en-US" sz="2000" dirty="0"/>
              <a:t>Infrastructure: Network device, Physical hardware status, Operating system, …</a:t>
            </a:r>
          </a:p>
          <a:p>
            <a:pPr marL="742950" lvl="1" indent="-285750" algn="just">
              <a:spcBef>
                <a:spcPts val="300"/>
              </a:spcBef>
              <a:spcAft>
                <a:spcPts val="600"/>
              </a:spcAft>
              <a:buFont typeface="Wingdings" panose="05000000000000000000" pitchFamily="2" charset="2"/>
              <a:buChar char="q"/>
            </a:pPr>
            <a:r>
              <a:rPr lang="en-US" sz="2000" dirty="0"/>
              <a:t>Backend services: MySQL, </a:t>
            </a:r>
            <a:r>
              <a:rPr lang="en-US" sz="2000" dirty="0" err="1"/>
              <a:t>RabbitMQ</a:t>
            </a:r>
            <a:r>
              <a:rPr lang="en-US" sz="2000" dirty="0"/>
              <a:t>, …</a:t>
            </a:r>
          </a:p>
          <a:p>
            <a:pPr marL="742950" lvl="1" indent="-285750" algn="just">
              <a:spcBef>
                <a:spcPts val="300"/>
              </a:spcBef>
              <a:spcAft>
                <a:spcPts val="600"/>
              </a:spcAft>
              <a:buFont typeface="Wingdings" panose="05000000000000000000" pitchFamily="2" charset="2"/>
              <a:buChar char="q"/>
            </a:pPr>
            <a:r>
              <a:rPr lang="en-US" sz="2000" dirty="0"/>
              <a:t>Applications: Company’s Application</a:t>
            </a:r>
          </a:p>
          <a:p>
            <a:endParaRPr lang="en-US" dirty="0"/>
          </a:p>
        </p:txBody>
      </p:sp>
      <p:sp>
        <p:nvSpPr>
          <p:cNvPr id="4" name="TextBox 3"/>
          <p:cNvSpPr txBox="1"/>
          <p:nvPr/>
        </p:nvSpPr>
        <p:spPr>
          <a:xfrm>
            <a:off x="974118" y="5433999"/>
            <a:ext cx="4941224" cy="369332"/>
          </a:xfrm>
          <a:prstGeom prst="rect">
            <a:avLst/>
          </a:prstGeom>
          <a:noFill/>
        </p:spPr>
        <p:txBody>
          <a:bodyPr wrap="none" rtlCol="0">
            <a:spAutoFit/>
          </a:bodyPr>
          <a:lstStyle/>
          <a:p>
            <a:r>
              <a:rPr lang="en-US" dirty="0"/>
              <a:t>https://www.influxdata.com/time-series-platform/</a:t>
            </a:r>
          </a:p>
        </p:txBody>
      </p:sp>
    </p:spTree>
    <p:extLst>
      <p:ext uri="{BB962C8B-B14F-4D97-AF65-F5344CB8AC3E}">
        <p14:creationId xmlns:p14="http://schemas.microsoft.com/office/powerpoint/2010/main" val="20858263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85666AC-18B5-D44F-A2D3-DB175189935D}"/>
              </a:ext>
            </a:extLst>
          </p:cNvPr>
          <p:cNvPicPr>
            <a:picLocks noChangeAspect="1"/>
          </p:cNvPicPr>
          <p:nvPr/>
        </p:nvPicPr>
        <p:blipFill>
          <a:blip r:embed="rId3"/>
          <a:stretch>
            <a:fillRect/>
          </a:stretch>
        </p:blipFill>
        <p:spPr>
          <a:xfrm>
            <a:off x="0" y="-8626"/>
            <a:ext cx="12192000" cy="6858000"/>
          </a:xfrm>
          <a:prstGeom prst="rect">
            <a:avLst/>
          </a:prstGeom>
        </p:spPr>
      </p:pic>
      <p:sp>
        <p:nvSpPr>
          <p:cNvPr id="10" name="TextBox 9">
            <a:extLst>
              <a:ext uri="{FF2B5EF4-FFF2-40B4-BE49-F238E27FC236}">
                <a16:creationId xmlns:a16="http://schemas.microsoft.com/office/drawing/2014/main" id="{2DBD4D72-B14D-3741-9FFC-01E09D871842}"/>
              </a:ext>
            </a:extLst>
          </p:cNvPr>
          <p:cNvSpPr txBox="1"/>
          <p:nvPr/>
        </p:nvSpPr>
        <p:spPr>
          <a:xfrm>
            <a:off x="503220" y="272091"/>
            <a:ext cx="9235440" cy="584775"/>
          </a:xfrm>
          <a:prstGeom prst="rect">
            <a:avLst/>
          </a:prstGeom>
          <a:noFill/>
        </p:spPr>
        <p:txBody>
          <a:bodyPr wrap="square" rtlCol="0">
            <a:spAutoFit/>
          </a:bodyPr>
          <a:lstStyle/>
          <a:p>
            <a:r>
              <a:rPr lang="en-US" sz="3200" b="1" dirty="0">
                <a:solidFill>
                  <a:schemeClr val="bg1"/>
                </a:solidFill>
                <a:latin typeface="Arial" panose="020B0604020202020204" pitchFamily="34" charset="0"/>
                <a:cs typeface="Arial" panose="020B0604020202020204" pitchFamily="34" charset="0"/>
              </a:rPr>
              <a:t>1. Challenges </a:t>
            </a:r>
          </a:p>
        </p:txBody>
      </p:sp>
      <p:pic>
        <p:nvPicPr>
          <p:cNvPr id="2" name="Picture 1"/>
          <p:cNvPicPr>
            <a:picLocks noChangeAspect="1"/>
          </p:cNvPicPr>
          <p:nvPr/>
        </p:nvPicPr>
        <p:blipFill>
          <a:blip r:embed="rId4"/>
          <a:stretch>
            <a:fillRect/>
          </a:stretch>
        </p:blipFill>
        <p:spPr>
          <a:xfrm>
            <a:off x="9273397" y="5995457"/>
            <a:ext cx="2918604" cy="862543"/>
          </a:xfrm>
          <a:prstGeom prst="rect">
            <a:avLst/>
          </a:prstGeom>
        </p:spPr>
      </p:pic>
      <p:sp>
        <p:nvSpPr>
          <p:cNvPr id="3" name="Slide Number Placeholder 2"/>
          <p:cNvSpPr>
            <a:spLocks noGrp="1"/>
          </p:cNvSpPr>
          <p:nvPr>
            <p:ph type="sldNum" sz="quarter" idx="12"/>
          </p:nvPr>
        </p:nvSpPr>
        <p:spPr>
          <a:xfrm>
            <a:off x="8307237" y="6439848"/>
            <a:ext cx="812322" cy="365125"/>
          </a:xfrm>
        </p:spPr>
        <p:txBody>
          <a:bodyPr/>
          <a:lstStyle/>
          <a:p>
            <a:fld id="{8760A8CD-CD76-1449-AC1E-A2C511EAA45D}" type="slidenum">
              <a:rPr lang="en-US" sz="2400" b="1" smtClean="0"/>
              <a:t>5</a:t>
            </a:fld>
            <a:endParaRPr lang="en-US" sz="2400" b="1" dirty="0"/>
          </a:p>
        </p:txBody>
      </p:sp>
      <p:sp>
        <p:nvSpPr>
          <p:cNvPr id="5" name="TextBox 4"/>
          <p:cNvSpPr txBox="1"/>
          <p:nvPr/>
        </p:nvSpPr>
        <p:spPr>
          <a:xfrm>
            <a:off x="822033" y="1675598"/>
            <a:ext cx="10246017" cy="3847207"/>
          </a:xfrm>
          <a:prstGeom prst="rect">
            <a:avLst/>
          </a:prstGeom>
          <a:noFill/>
        </p:spPr>
        <p:txBody>
          <a:bodyPr wrap="square" rtlCol="0">
            <a:spAutoFit/>
          </a:bodyPr>
          <a:lstStyle/>
          <a:p>
            <a:r>
              <a:rPr lang="en-US" sz="2800" dirty="0"/>
              <a:t>Our current monitor stack: TICK</a:t>
            </a:r>
          </a:p>
          <a:p>
            <a:pPr marL="285750" indent="-285750">
              <a:buFont typeface="Arial" panose="020B0604020202020204" pitchFamily="34" charset="0"/>
              <a:buChar char="•"/>
            </a:pPr>
            <a:r>
              <a:rPr lang="en-US" sz="2400" dirty="0"/>
              <a:t>Pros:</a:t>
            </a:r>
          </a:p>
          <a:p>
            <a:pPr marL="800100" lvl="1" indent="-342900">
              <a:buFont typeface="Wingdings" panose="05000000000000000000" pitchFamily="2" charset="2"/>
              <a:buChar char="ü"/>
            </a:pPr>
            <a:r>
              <a:rPr lang="en-US" sz="2400" dirty="0"/>
              <a:t>Open source</a:t>
            </a:r>
          </a:p>
          <a:p>
            <a:pPr marL="800100" lvl="1" indent="-342900">
              <a:buFont typeface="Wingdings" panose="05000000000000000000" pitchFamily="2" charset="2"/>
              <a:buChar char="ü"/>
            </a:pPr>
            <a:r>
              <a:rPr lang="en-US" sz="2400" dirty="0"/>
              <a:t>Various application plugins</a:t>
            </a:r>
          </a:p>
          <a:p>
            <a:pPr marL="800100" lvl="1" indent="-342900">
              <a:buFont typeface="Wingdings" panose="05000000000000000000" pitchFamily="2" charset="2"/>
              <a:buChar char="ü"/>
            </a:pPr>
            <a:r>
              <a:rPr lang="en-US" sz="2400" dirty="0"/>
              <a:t>Push-based agent</a:t>
            </a:r>
          </a:p>
          <a:p>
            <a:pPr marL="285750" indent="-285750">
              <a:buFont typeface="Arial" panose="020B0604020202020204" pitchFamily="34" charset="0"/>
              <a:buChar char="•"/>
            </a:pPr>
            <a:r>
              <a:rPr lang="en-US" sz="2400" dirty="0"/>
              <a:t>Cons:</a:t>
            </a:r>
          </a:p>
          <a:p>
            <a:pPr marL="800100" lvl="1" indent="-342900">
              <a:buFont typeface="Wingdings" panose="05000000000000000000" pitchFamily="2" charset="2"/>
              <a:buChar char="ü"/>
            </a:pPr>
            <a:r>
              <a:rPr lang="en-US" sz="2400" dirty="0"/>
              <a:t>Need to pay for </a:t>
            </a:r>
            <a:r>
              <a:rPr lang="en-US" sz="2400" dirty="0" err="1"/>
              <a:t>influxdb</a:t>
            </a:r>
            <a:r>
              <a:rPr lang="en-US" sz="2400" dirty="0"/>
              <a:t> cluster</a:t>
            </a:r>
          </a:p>
          <a:p>
            <a:r>
              <a:rPr lang="en-US" sz="2400" dirty="0"/>
              <a:t>Other popular monitor stacks: Prometheus, </a:t>
            </a:r>
            <a:r>
              <a:rPr lang="en-US" sz="2400" dirty="0" err="1"/>
              <a:t>Nagios</a:t>
            </a:r>
            <a:r>
              <a:rPr lang="en-US" sz="2400" dirty="0"/>
              <a:t>, </a:t>
            </a:r>
            <a:r>
              <a:rPr lang="en-US" sz="2400" dirty="0" err="1"/>
              <a:t>Zabbix</a:t>
            </a:r>
            <a:r>
              <a:rPr lang="en-US" sz="2400" dirty="0"/>
              <a:t>, …</a:t>
            </a:r>
          </a:p>
          <a:p>
            <a:pPr marL="800100" lvl="1" indent="-342900">
              <a:buFont typeface="Wingdings" panose="05000000000000000000" pitchFamily="2" charset="2"/>
              <a:buChar char="ü"/>
            </a:pPr>
            <a:endParaRPr lang="en-US" sz="2400" dirty="0"/>
          </a:p>
          <a:p>
            <a:pPr marL="800100" lvl="1" indent="-342900">
              <a:buFont typeface="Wingdings" panose="05000000000000000000" pitchFamily="2" charset="2"/>
              <a:buChar char="q"/>
            </a:pPr>
            <a:endParaRPr lang="en-US" sz="2400" dirty="0"/>
          </a:p>
        </p:txBody>
      </p:sp>
    </p:spTree>
    <p:extLst>
      <p:ext uri="{BB962C8B-B14F-4D97-AF65-F5344CB8AC3E}">
        <p14:creationId xmlns:p14="http://schemas.microsoft.com/office/powerpoint/2010/main" val="161889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85666AC-18B5-D44F-A2D3-DB175189935D}"/>
              </a:ext>
            </a:extLst>
          </p:cNvPr>
          <p:cNvPicPr>
            <a:picLocks noChangeAspect="1"/>
          </p:cNvPicPr>
          <p:nvPr/>
        </p:nvPicPr>
        <p:blipFill>
          <a:blip r:embed="rId3"/>
          <a:stretch>
            <a:fillRect/>
          </a:stretch>
        </p:blipFill>
        <p:spPr>
          <a:xfrm>
            <a:off x="0" y="-8626"/>
            <a:ext cx="12192000" cy="6858000"/>
          </a:xfrm>
          <a:prstGeom prst="rect">
            <a:avLst/>
          </a:prstGeom>
        </p:spPr>
      </p:pic>
      <p:sp>
        <p:nvSpPr>
          <p:cNvPr id="10" name="TextBox 9">
            <a:extLst>
              <a:ext uri="{FF2B5EF4-FFF2-40B4-BE49-F238E27FC236}">
                <a16:creationId xmlns:a16="http://schemas.microsoft.com/office/drawing/2014/main" id="{2DBD4D72-B14D-3741-9FFC-01E09D871842}"/>
              </a:ext>
            </a:extLst>
          </p:cNvPr>
          <p:cNvSpPr txBox="1"/>
          <p:nvPr/>
        </p:nvSpPr>
        <p:spPr>
          <a:xfrm>
            <a:off x="503220" y="272091"/>
            <a:ext cx="9235440" cy="584775"/>
          </a:xfrm>
          <a:prstGeom prst="rect">
            <a:avLst/>
          </a:prstGeom>
          <a:noFill/>
        </p:spPr>
        <p:txBody>
          <a:bodyPr wrap="square" rtlCol="0">
            <a:spAutoFit/>
          </a:bodyPr>
          <a:lstStyle/>
          <a:p>
            <a:r>
              <a:rPr lang="en-US" sz="3200" b="1" dirty="0">
                <a:solidFill>
                  <a:schemeClr val="bg1"/>
                </a:solidFill>
                <a:latin typeface="Arial" panose="020B0604020202020204" pitchFamily="34" charset="0"/>
                <a:cs typeface="Arial" panose="020B0604020202020204" pitchFamily="34" charset="0"/>
              </a:rPr>
              <a:t>1. Challenges </a:t>
            </a:r>
          </a:p>
        </p:txBody>
      </p:sp>
      <p:pic>
        <p:nvPicPr>
          <p:cNvPr id="2" name="Picture 1"/>
          <p:cNvPicPr>
            <a:picLocks noChangeAspect="1"/>
          </p:cNvPicPr>
          <p:nvPr/>
        </p:nvPicPr>
        <p:blipFill>
          <a:blip r:embed="rId4"/>
          <a:stretch>
            <a:fillRect/>
          </a:stretch>
        </p:blipFill>
        <p:spPr>
          <a:xfrm>
            <a:off x="9273397" y="5995457"/>
            <a:ext cx="2918604" cy="862543"/>
          </a:xfrm>
          <a:prstGeom prst="rect">
            <a:avLst/>
          </a:prstGeom>
        </p:spPr>
      </p:pic>
      <p:sp>
        <p:nvSpPr>
          <p:cNvPr id="3" name="Slide Number Placeholder 2"/>
          <p:cNvSpPr>
            <a:spLocks noGrp="1"/>
          </p:cNvSpPr>
          <p:nvPr>
            <p:ph type="sldNum" sz="quarter" idx="12"/>
          </p:nvPr>
        </p:nvSpPr>
        <p:spPr>
          <a:xfrm>
            <a:off x="8307237" y="6439848"/>
            <a:ext cx="812322" cy="365125"/>
          </a:xfrm>
        </p:spPr>
        <p:txBody>
          <a:bodyPr/>
          <a:lstStyle/>
          <a:p>
            <a:fld id="{8760A8CD-CD76-1449-AC1E-A2C511EAA45D}" type="slidenum">
              <a:rPr lang="en-US" sz="2400" b="1" smtClean="0"/>
              <a:t>6</a:t>
            </a:fld>
            <a:endParaRPr lang="en-US" sz="2400" b="1" dirty="0"/>
          </a:p>
        </p:txBody>
      </p:sp>
      <p:sp>
        <p:nvSpPr>
          <p:cNvPr id="5" name="TextBox 4"/>
          <p:cNvSpPr txBox="1"/>
          <p:nvPr/>
        </p:nvSpPr>
        <p:spPr>
          <a:xfrm>
            <a:off x="822033" y="1675598"/>
            <a:ext cx="10246017" cy="4216539"/>
          </a:xfrm>
          <a:prstGeom prst="rect">
            <a:avLst/>
          </a:prstGeom>
          <a:noFill/>
        </p:spPr>
        <p:txBody>
          <a:bodyPr wrap="square" rtlCol="0">
            <a:spAutoFit/>
          </a:bodyPr>
          <a:lstStyle/>
          <a:p>
            <a:r>
              <a:rPr lang="en-US" sz="2800" dirty="0"/>
              <a:t>Many errors can affect the cloud infrastructure :</a:t>
            </a:r>
          </a:p>
          <a:p>
            <a:pPr marL="285750" indent="-285750">
              <a:buFont typeface="Arial" panose="020B0604020202020204" pitchFamily="34" charset="0"/>
              <a:buChar char="•"/>
            </a:pPr>
            <a:r>
              <a:rPr lang="en-US" sz="2400" dirty="0"/>
              <a:t>Compute node:</a:t>
            </a:r>
          </a:p>
          <a:p>
            <a:pPr marL="800100" lvl="1" indent="-342900">
              <a:buFont typeface="Wingdings" panose="05000000000000000000" pitchFamily="2" charset="2"/>
              <a:buChar char="Ø"/>
            </a:pPr>
            <a:r>
              <a:rPr lang="en-US" sz="2400" dirty="0"/>
              <a:t>Host down</a:t>
            </a:r>
          </a:p>
          <a:p>
            <a:pPr marL="800100" lvl="1" indent="-342900">
              <a:buFont typeface="Wingdings" panose="05000000000000000000" pitchFamily="2" charset="2"/>
              <a:buChar char="Ø"/>
            </a:pPr>
            <a:r>
              <a:rPr lang="en-US" sz="2400" dirty="0"/>
              <a:t>NIC down</a:t>
            </a:r>
          </a:p>
          <a:p>
            <a:pPr marL="800100" lvl="1" indent="-342900">
              <a:buFont typeface="Wingdings" panose="05000000000000000000" pitchFamily="2" charset="2"/>
              <a:buChar char="Ø"/>
            </a:pPr>
            <a:r>
              <a:rPr lang="en-US" sz="2400" dirty="0"/>
              <a:t>High CPU/Memory/Disk load</a:t>
            </a:r>
          </a:p>
          <a:p>
            <a:pPr marL="800100" lvl="1" indent="-342900">
              <a:buFont typeface="Wingdings" panose="05000000000000000000" pitchFamily="2" charset="2"/>
              <a:buChar char="Ø"/>
            </a:pPr>
            <a:r>
              <a:rPr lang="en-US" sz="2400" dirty="0"/>
              <a:t>Physical hardware errors: HDD, SOC, Battery</a:t>
            </a:r>
          </a:p>
          <a:p>
            <a:pPr marL="342900" indent="-342900">
              <a:buFont typeface="Arial" panose="020B0604020202020204" pitchFamily="34" charset="0"/>
              <a:buChar char="•"/>
            </a:pPr>
            <a:r>
              <a:rPr lang="en-US" sz="2400" dirty="0"/>
              <a:t>Storage node:</a:t>
            </a:r>
          </a:p>
          <a:p>
            <a:pPr marL="800100" lvl="1" indent="-342900">
              <a:buFont typeface="Wingdings" panose="05000000000000000000" pitchFamily="2" charset="2"/>
              <a:buChar char="Ø"/>
            </a:pPr>
            <a:r>
              <a:rPr lang="en-US" sz="2400" dirty="0"/>
              <a:t>OSD/Mon/</a:t>
            </a:r>
            <a:r>
              <a:rPr lang="en-US" sz="2400" dirty="0" err="1"/>
              <a:t>Mgr</a:t>
            </a:r>
            <a:r>
              <a:rPr lang="en-US" sz="2400" dirty="0"/>
              <a:t>, … down</a:t>
            </a:r>
          </a:p>
          <a:p>
            <a:pPr marL="342900" indent="-342900">
              <a:buFont typeface="Arial" panose="020B0604020202020204" pitchFamily="34" charset="0"/>
              <a:buChar char="•"/>
            </a:pPr>
            <a:r>
              <a:rPr lang="en-US" sz="2400" dirty="0"/>
              <a:t>Controller node:</a:t>
            </a:r>
          </a:p>
          <a:p>
            <a:pPr marL="800100" lvl="1" indent="-342900">
              <a:buFont typeface="Wingdings" panose="05000000000000000000" pitchFamily="2" charset="2"/>
              <a:buChar char="Ø"/>
            </a:pPr>
            <a:r>
              <a:rPr lang="en-US" sz="2400" dirty="0"/>
              <a:t>Backend service down: </a:t>
            </a:r>
            <a:r>
              <a:rPr lang="en-US" sz="2400" dirty="0" err="1"/>
              <a:t>RabbitMQ</a:t>
            </a:r>
            <a:r>
              <a:rPr lang="en-US" sz="2400" dirty="0"/>
              <a:t>, MySQL</a:t>
            </a:r>
          </a:p>
          <a:p>
            <a:pPr marL="800100" lvl="1" indent="-342900">
              <a:buFont typeface="Wingdings" panose="05000000000000000000" pitchFamily="2" charset="2"/>
              <a:buChar char="Ø"/>
            </a:pPr>
            <a:r>
              <a:rPr lang="en-US" sz="2400" dirty="0"/>
              <a:t>Service down, …</a:t>
            </a:r>
          </a:p>
        </p:txBody>
      </p:sp>
      <p:pic>
        <p:nvPicPr>
          <p:cNvPr id="7" name="Picture 6"/>
          <p:cNvPicPr>
            <a:picLocks noChangeAspect="1"/>
          </p:cNvPicPr>
          <p:nvPr/>
        </p:nvPicPr>
        <p:blipFill>
          <a:blip r:embed="rId5"/>
          <a:stretch>
            <a:fillRect/>
          </a:stretch>
        </p:blipFill>
        <p:spPr>
          <a:xfrm>
            <a:off x="8182001" y="2364318"/>
            <a:ext cx="3708082" cy="2296357"/>
          </a:xfrm>
          <a:prstGeom prst="rect">
            <a:avLst/>
          </a:prstGeom>
        </p:spPr>
      </p:pic>
    </p:spTree>
    <p:extLst>
      <p:ext uri="{BB962C8B-B14F-4D97-AF65-F5344CB8AC3E}">
        <p14:creationId xmlns:p14="http://schemas.microsoft.com/office/powerpoint/2010/main" val="35239180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85666AC-18B5-D44F-A2D3-DB175189935D}"/>
              </a:ext>
            </a:extLst>
          </p:cNvPr>
          <p:cNvPicPr>
            <a:picLocks noChangeAspect="1"/>
          </p:cNvPicPr>
          <p:nvPr/>
        </p:nvPicPr>
        <p:blipFill>
          <a:blip r:embed="rId3"/>
          <a:stretch>
            <a:fillRect/>
          </a:stretch>
        </p:blipFill>
        <p:spPr>
          <a:xfrm>
            <a:off x="0" y="-8626"/>
            <a:ext cx="12192000" cy="6858000"/>
          </a:xfrm>
          <a:prstGeom prst="rect">
            <a:avLst/>
          </a:prstGeom>
        </p:spPr>
      </p:pic>
      <p:sp>
        <p:nvSpPr>
          <p:cNvPr id="10" name="TextBox 9">
            <a:extLst>
              <a:ext uri="{FF2B5EF4-FFF2-40B4-BE49-F238E27FC236}">
                <a16:creationId xmlns:a16="http://schemas.microsoft.com/office/drawing/2014/main" id="{2DBD4D72-B14D-3741-9FFC-01E09D871842}"/>
              </a:ext>
            </a:extLst>
          </p:cNvPr>
          <p:cNvSpPr txBox="1"/>
          <p:nvPr/>
        </p:nvSpPr>
        <p:spPr>
          <a:xfrm>
            <a:off x="503220" y="272091"/>
            <a:ext cx="9235440" cy="584775"/>
          </a:xfrm>
          <a:prstGeom prst="rect">
            <a:avLst/>
          </a:prstGeom>
          <a:noFill/>
        </p:spPr>
        <p:txBody>
          <a:bodyPr wrap="square" rtlCol="0">
            <a:spAutoFit/>
          </a:bodyPr>
          <a:lstStyle/>
          <a:p>
            <a:r>
              <a:rPr lang="en-US" sz="3200" b="1" dirty="0">
                <a:solidFill>
                  <a:schemeClr val="bg1"/>
                </a:solidFill>
                <a:latin typeface="Arial" panose="020B0604020202020204" pitchFamily="34" charset="0"/>
                <a:cs typeface="Arial" panose="020B0604020202020204" pitchFamily="34" charset="0"/>
              </a:rPr>
              <a:t>1. Challenges </a:t>
            </a:r>
          </a:p>
        </p:txBody>
      </p:sp>
      <p:pic>
        <p:nvPicPr>
          <p:cNvPr id="2" name="Picture 1"/>
          <p:cNvPicPr>
            <a:picLocks noChangeAspect="1"/>
          </p:cNvPicPr>
          <p:nvPr/>
        </p:nvPicPr>
        <p:blipFill>
          <a:blip r:embed="rId4"/>
          <a:stretch>
            <a:fillRect/>
          </a:stretch>
        </p:blipFill>
        <p:spPr>
          <a:xfrm>
            <a:off x="9273397" y="5995457"/>
            <a:ext cx="2918604" cy="862543"/>
          </a:xfrm>
          <a:prstGeom prst="rect">
            <a:avLst/>
          </a:prstGeom>
        </p:spPr>
      </p:pic>
      <p:sp>
        <p:nvSpPr>
          <p:cNvPr id="3" name="Slide Number Placeholder 2"/>
          <p:cNvSpPr>
            <a:spLocks noGrp="1"/>
          </p:cNvSpPr>
          <p:nvPr>
            <p:ph type="sldNum" sz="quarter" idx="12"/>
          </p:nvPr>
        </p:nvSpPr>
        <p:spPr>
          <a:xfrm>
            <a:off x="8307237" y="6439848"/>
            <a:ext cx="812322" cy="365125"/>
          </a:xfrm>
        </p:spPr>
        <p:txBody>
          <a:bodyPr/>
          <a:lstStyle/>
          <a:p>
            <a:fld id="{8760A8CD-CD76-1449-AC1E-A2C511EAA45D}" type="slidenum">
              <a:rPr lang="en-US" sz="2400" b="1" smtClean="0"/>
              <a:t>7</a:t>
            </a:fld>
            <a:endParaRPr lang="en-US" sz="2400" b="1" dirty="0"/>
          </a:p>
        </p:txBody>
      </p:sp>
      <p:sp>
        <p:nvSpPr>
          <p:cNvPr id="5" name="TextBox 4"/>
          <p:cNvSpPr txBox="1"/>
          <p:nvPr/>
        </p:nvSpPr>
        <p:spPr>
          <a:xfrm>
            <a:off x="822033" y="1675598"/>
            <a:ext cx="6086153" cy="2369880"/>
          </a:xfrm>
          <a:prstGeom prst="rect">
            <a:avLst/>
          </a:prstGeom>
          <a:noFill/>
        </p:spPr>
        <p:txBody>
          <a:bodyPr wrap="square" rtlCol="0">
            <a:spAutoFit/>
          </a:bodyPr>
          <a:lstStyle/>
          <a:p>
            <a:r>
              <a:rPr lang="en-US" sz="2800" dirty="0"/>
              <a:t>Error Detection and Handling:</a:t>
            </a:r>
          </a:p>
          <a:p>
            <a:pPr marL="285750" indent="-285750">
              <a:buFont typeface="Arial" panose="020B0604020202020204" pitchFamily="34" charset="0"/>
              <a:buChar char="•"/>
            </a:pPr>
            <a:r>
              <a:rPr lang="en-US" sz="2400" dirty="0"/>
              <a:t>Detection:</a:t>
            </a:r>
          </a:p>
          <a:p>
            <a:pPr marL="800100" lvl="1" indent="-342900">
              <a:buFont typeface="Wingdings" panose="05000000000000000000" pitchFamily="2" charset="2"/>
              <a:buChar char="ü"/>
            </a:pPr>
            <a:r>
              <a:rPr lang="en-US" sz="2400" dirty="0"/>
              <a:t>Achieved by monitor systems</a:t>
            </a:r>
          </a:p>
          <a:p>
            <a:pPr marL="342900" indent="-342900">
              <a:buFont typeface="Arial" panose="020B0604020202020204" pitchFamily="34" charset="0"/>
              <a:buChar char="•"/>
            </a:pPr>
            <a:r>
              <a:rPr lang="en-US" sz="2400" dirty="0"/>
              <a:t>Handling:</a:t>
            </a:r>
          </a:p>
          <a:p>
            <a:pPr marL="800100" lvl="1" indent="-342900">
              <a:buFont typeface="Wingdings" panose="05000000000000000000" pitchFamily="2" charset="2"/>
              <a:buChar char="ü"/>
            </a:pPr>
            <a:r>
              <a:rPr lang="en-US" sz="2400" dirty="0"/>
              <a:t>Manual error troubleshooting &amp; handling</a:t>
            </a:r>
          </a:p>
          <a:p>
            <a:pPr marL="800100" lvl="1" indent="-342900">
              <a:buFont typeface="Wingdings" panose="05000000000000000000" pitchFamily="2" charset="2"/>
              <a:buChar char="ü"/>
            </a:pPr>
            <a:r>
              <a:rPr lang="en-US" sz="2400" dirty="0"/>
              <a:t>Repeated process with known errors</a:t>
            </a:r>
          </a:p>
        </p:txBody>
      </p:sp>
      <p:pic>
        <p:nvPicPr>
          <p:cNvPr id="8" name="Picture 7"/>
          <p:cNvPicPr>
            <a:picLocks noChangeAspect="1"/>
          </p:cNvPicPr>
          <p:nvPr/>
        </p:nvPicPr>
        <p:blipFill>
          <a:blip r:embed="rId5"/>
          <a:stretch>
            <a:fillRect/>
          </a:stretch>
        </p:blipFill>
        <p:spPr>
          <a:xfrm>
            <a:off x="6908187" y="1898099"/>
            <a:ext cx="5283814" cy="3438672"/>
          </a:xfrm>
          <a:prstGeom prst="rect">
            <a:avLst/>
          </a:prstGeom>
        </p:spPr>
      </p:pic>
    </p:spTree>
    <p:extLst>
      <p:ext uri="{BB962C8B-B14F-4D97-AF65-F5344CB8AC3E}">
        <p14:creationId xmlns:p14="http://schemas.microsoft.com/office/powerpoint/2010/main" val="2883793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85666AC-18B5-D44F-A2D3-DB175189935D}"/>
              </a:ext>
            </a:extLst>
          </p:cNvPr>
          <p:cNvPicPr>
            <a:picLocks noChangeAspect="1"/>
          </p:cNvPicPr>
          <p:nvPr/>
        </p:nvPicPr>
        <p:blipFill>
          <a:blip r:embed="rId3"/>
          <a:stretch>
            <a:fillRect/>
          </a:stretch>
        </p:blipFill>
        <p:spPr>
          <a:xfrm>
            <a:off x="0" y="-8626"/>
            <a:ext cx="12192000" cy="6858000"/>
          </a:xfrm>
          <a:prstGeom prst="rect">
            <a:avLst/>
          </a:prstGeom>
        </p:spPr>
      </p:pic>
      <p:sp>
        <p:nvSpPr>
          <p:cNvPr id="10" name="TextBox 9">
            <a:extLst>
              <a:ext uri="{FF2B5EF4-FFF2-40B4-BE49-F238E27FC236}">
                <a16:creationId xmlns:a16="http://schemas.microsoft.com/office/drawing/2014/main" id="{2DBD4D72-B14D-3741-9FFC-01E09D871842}"/>
              </a:ext>
            </a:extLst>
          </p:cNvPr>
          <p:cNvSpPr txBox="1"/>
          <p:nvPr/>
        </p:nvSpPr>
        <p:spPr>
          <a:xfrm>
            <a:off x="503220" y="272091"/>
            <a:ext cx="9235440" cy="584775"/>
          </a:xfrm>
          <a:prstGeom prst="rect">
            <a:avLst/>
          </a:prstGeom>
          <a:noFill/>
        </p:spPr>
        <p:txBody>
          <a:bodyPr wrap="square" rtlCol="0">
            <a:spAutoFit/>
          </a:bodyPr>
          <a:lstStyle/>
          <a:p>
            <a:r>
              <a:rPr lang="en-US" sz="3200" b="1" dirty="0">
                <a:solidFill>
                  <a:schemeClr val="bg1"/>
                </a:solidFill>
                <a:latin typeface="Arial" panose="020B0604020202020204" pitchFamily="34" charset="0"/>
                <a:cs typeface="Arial" panose="020B0604020202020204" pitchFamily="34" charset="0"/>
              </a:rPr>
              <a:t>2. Current solutions</a:t>
            </a:r>
          </a:p>
        </p:txBody>
      </p:sp>
      <p:pic>
        <p:nvPicPr>
          <p:cNvPr id="2" name="Picture 1"/>
          <p:cNvPicPr>
            <a:picLocks noChangeAspect="1"/>
          </p:cNvPicPr>
          <p:nvPr/>
        </p:nvPicPr>
        <p:blipFill>
          <a:blip r:embed="rId4"/>
          <a:stretch>
            <a:fillRect/>
          </a:stretch>
        </p:blipFill>
        <p:spPr>
          <a:xfrm>
            <a:off x="9273397" y="5995457"/>
            <a:ext cx="2918604" cy="862543"/>
          </a:xfrm>
          <a:prstGeom prst="rect">
            <a:avLst/>
          </a:prstGeom>
        </p:spPr>
      </p:pic>
      <p:sp>
        <p:nvSpPr>
          <p:cNvPr id="3" name="Slide Number Placeholder 2"/>
          <p:cNvSpPr>
            <a:spLocks noGrp="1"/>
          </p:cNvSpPr>
          <p:nvPr>
            <p:ph type="sldNum" sz="quarter" idx="12"/>
          </p:nvPr>
        </p:nvSpPr>
        <p:spPr>
          <a:xfrm>
            <a:off x="8307237" y="6439848"/>
            <a:ext cx="812322" cy="365125"/>
          </a:xfrm>
        </p:spPr>
        <p:txBody>
          <a:bodyPr/>
          <a:lstStyle/>
          <a:p>
            <a:fld id="{8760A8CD-CD76-1449-AC1E-A2C511EAA45D}" type="slidenum">
              <a:rPr lang="en-US" sz="2400" b="1" smtClean="0"/>
              <a:t>8</a:t>
            </a:fld>
            <a:endParaRPr lang="en-US" sz="2400" b="1" dirty="0"/>
          </a:p>
        </p:txBody>
      </p:sp>
      <p:sp>
        <p:nvSpPr>
          <p:cNvPr id="5" name="TextBox 4"/>
          <p:cNvSpPr txBox="1"/>
          <p:nvPr/>
        </p:nvSpPr>
        <p:spPr>
          <a:xfrm>
            <a:off x="822033" y="1675598"/>
            <a:ext cx="6086153" cy="3539430"/>
          </a:xfrm>
          <a:prstGeom prst="rect">
            <a:avLst/>
          </a:prstGeom>
          <a:noFill/>
        </p:spPr>
        <p:txBody>
          <a:bodyPr wrap="square" rtlCol="0">
            <a:spAutoFit/>
          </a:bodyPr>
          <a:lstStyle/>
          <a:p>
            <a:r>
              <a:rPr lang="en-US" sz="2800" dirty="0" err="1"/>
              <a:t>Masakari</a:t>
            </a:r>
            <a:r>
              <a:rPr lang="en-US" sz="2800" dirty="0"/>
              <a:t>: provides Instances High Availability Service for </a:t>
            </a:r>
            <a:r>
              <a:rPr lang="en-US" sz="2800" dirty="0" err="1"/>
              <a:t>OpenStack</a:t>
            </a:r>
            <a:r>
              <a:rPr lang="en-US" sz="2800" dirty="0"/>
              <a:t> clouds</a:t>
            </a:r>
          </a:p>
          <a:p>
            <a:pPr marL="342900" indent="-342900">
              <a:buFont typeface="Arial" panose="020B0604020202020204" pitchFamily="34" charset="0"/>
              <a:buChar char="•"/>
            </a:pPr>
            <a:r>
              <a:rPr lang="en-US" sz="2400" dirty="0"/>
              <a:t>Monitor:</a:t>
            </a:r>
          </a:p>
          <a:p>
            <a:pPr marL="800100" lvl="1" indent="-342900">
              <a:buFont typeface="Wingdings" panose="05000000000000000000" pitchFamily="2" charset="2"/>
              <a:buChar char="ü"/>
            </a:pPr>
            <a:r>
              <a:rPr lang="en-US" sz="2400" dirty="0"/>
              <a:t>Host: based on pacemaker + </a:t>
            </a:r>
            <a:r>
              <a:rPr lang="en-US" sz="2400" dirty="0" err="1"/>
              <a:t>corosync</a:t>
            </a:r>
            <a:endParaRPr lang="en-US" sz="2400" dirty="0"/>
          </a:p>
          <a:p>
            <a:pPr marL="800100" lvl="1" indent="-342900">
              <a:buFont typeface="Wingdings" panose="05000000000000000000" pitchFamily="2" charset="2"/>
              <a:buChar char="ü"/>
            </a:pPr>
            <a:r>
              <a:rPr lang="en-US" sz="2400" dirty="0"/>
              <a:t>Instance monitor</a:t>
            </a:r>
          </a:p>
          <a:p>
            <a:pPr marL="800100" lvl="1" indent="-342900">
              <a:buFont typeface="Wingdings" panose="05000000000000000000" pitchFamily="2" charset="2"/>
              <a:buChar char="ü"/>
            </a:pPr>
            <a:r>
              <a:rPr lang="en-US" sz="2400" dirty="0"/>
              <a:t>Process monitor</a:t>
            </a:r>
          </a:p>
          <a:p>
            <a:pPr marL="342900" indent="-342900">
              <a:buFont typeface="Arial" panose="020B0604020202020204" pitchFamily="34" charset="0"/>
              <a:buChar char="•"/>
            </a:pPr>
            <a:r>
              <a:rPr lang="en-US" sz="2400" dirty="0"/>
              <a:t>Action:</a:t>
            </a:r>
          </a:p>
          <a:p>
            <a:pPr marL="800100" lvl="1" indent="-342900">
              <a:buFont typeface="Wingdings" panose="05000000000000000000" pitchFamily="2" charset="2"/>
              <a:buChar char="ü"/>
            </a:pPr>
            <a:r>
              <a:rPr lang="en-US" sz="2400" dirty="0"/>
              <a:t>Fixed workflow (evacuate VM, …)</a:t>
            </a:r>
          </a:p>
          <a:p>
            <a:pPr marL="800100" lvl="1" indent="-342900">
              <a:buFont typeface="Wingdings" panose="05000000000000000000" pitchFamily="2" charset="2"/>
              <a:buChar char="ü"/>
            </a:pPr>
            <a:r>
              <a:rPr lang="en-US" sz="2400" dirty="0"/>
              <a:t>Call mistral workflow</a:t>
            </a:r>
          </a:p>
        </p:txBody>
      </p:sp>
      <p:pic>
        <p:nvPicPr>
          <p:cNvPr id="11" name="Picture 10"/>
          <p:cNvPicPr>
            <a:picLocks noChangeAspect="1"/>
          </p:cNvPicPr>
          <p:nvPr/>
        </p:nvPicPr>
        <p:blipFill>
          <a:blip r:embed="rId5"/>
          <a:stretch>
            <a:fillRect/>
          </a:stretch>
        </p:blipFill>
        <p:spPr>
          <a:xfrm>
            <a:off x="6753206" y="1735820"/>
            <a:ext cx="5322840" cy="3429587"/>
          </a:xfrm>
          <a:prstGeom prst="rect">
            <a:avLst/>
          </a:prstGeom>
        </p:spPr>
      </p:pic>
      <p:sp>
        <p:nvSpPr>
          <p:cNvPr id="4" name="Rectangle 3"/>
          <p:cNvSpPr/>
          <p:nvPr/>
        </p:nvSpPr>
        <p:spPr>
          <a:xfrm>
            <a:off x="1045401" y="5478203"/>
            <a:ext cx="4075539" cy="369332"/>
          </a:xfrm>
          <a:prstGeom prst="rect">
            <a:avLst/>
          </a:prstGeom>
        </p:spPr>
        <p:txBody>
          <a:bodyPr wrap="none">
            <a:spAutoFit/>
          </a:bodyPr>
          <a:lstStyle/>
          <a:p>
            <a:r>
              <a:rPr lang="en-US" dirty="0"/>
              <a:t>https://wiki.openstack.org/wiki/Masakari</a:t>
            </a:r>
          </a:p>
        </p:txBody>
      </p:sp>
    </p:spTree>
    <p:extLst>
      <p:ext uri="{BB962C8B-B14F-4D97-AF65-F5344CB8AC3E}">
        <p14:creationId xmlns:p14="http://schemas.microsoft.com/office/powerpoint/2010/main" val="13691266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85666AC-18B5-D44F-A2D3-DB175189935D}"/>
              </a:ext>
            </a:extLst>
          </p:cNvPr>
          <p:cNvPicPr>
            <a:picLocks noChangeAspect="1"/>
          </p:cNvPicPr>
          <p:nvPr/>
        </p:nvPicPr>
        <p:blipFill>
          <a:blip r:embed="rId3"/>
          <a:stretch>
            <a:fillRect/>
          </a:stretch>
        </p:blipFill>
        <p:spPr>
          <a:xfrm>
            <a:off x="0" y="-8626"/>
            <a:ext cx="12192000" cy="6858000"/>
          </a:xfrm>
          <a:prstGeom prst="rect">
            <a:avLst/>
          </a:prstGeom>
        </p:spPr>
      </p:pic>
      <p:sp>
        <p:nvSpPr>
          <p:cNvPr id="10" name="TextBox 9">
            <a:extLst>
              <a:ext uri="{FF2B5EF4-FFF2-40B4-BE49-F238E27FC236}">
                <a16:creationId xmlns:a16="http://schemas.microsoft.com/office/drawing/2014/main" id="{2DBD4D72-B14D-3741-9FFC-01E09D871842}"/>
              </a:ext>
            </a:extLst>
          </p:cNvPr>
          <p:cNvSpPr txBox="1"/>
          <p:nvPr/>
        </p:nvSpPr>
        <p:spPr>
          <a:xfrm>
            <a:off x="503220" y="272091"/>
            <a:ext cx="9235440" cy="584775"/>
          </a:xfrm>
          <a:prstGeom prst="rect">
            <a:avLst/>
          </a:prstGeom>
          <a:noFill/>
        </p:spPr>
        <p:txBody>
          <a:bodyPr wrap="square" rtlCol="0">
            <a:spAutoFit/>
          </a:bodyPr>
          <a:lstStyle/>
          <a:p>
            <a:r>
              <a:rPr lang="en-US" sz="3200" b="1" dirty="0">
                <a:solidFill>
                  <a:schemeClr val="bg1"/>
                </a:solidFill>
                <a:latin typeface="Arial" panose="020B0604020202020204" pitchFamily="34" charset="0"/>
                <a:cs typeface="Arial" panose="020B0604020202020204" pitchFamily="34" charset="0"/>
              </a:rPr>
              <a:t>2. Current solutions</a:t>
            </a:r>
          </a:p>
        </p:txBody>
      </p:sp>
      <p:pic>
        <p:nvPicPr>
          <p:cNvPr id="2" name="Picture 1"/>
          <p:cNvPicPr>
            <a:picLocks noChangeAspect="1"/>
          </p:cNvPicPr>
          <p:nvPr/>
        </p:nvPicPr>
        <p:blipFill>
          <a:blip r:embed="rId4"/>
          <a:stretch>
            <a:fillRect/>
          </a:stretch>
        </p:blipFill>
        <p:spPr>
          <a:xfrm>
            <a:off x="9273397" y="5995457"/>
            <a:ext cx="2918604" cy="862543"/>
          </a:xfrm>
          <a:prstGeom prst="rect">
            <a:avLst/>
          </a:prstGeom>
        </p:spPr>
      </p:pic>
      <p:sp>
        <p:nvSpPr>
          <p:cNvPr id="3" name="Slide Number Placeholder 2"/>
          <p:cNvSpPr>
            <a:spLocks noGrp="1"/>
          </p:cNvSpPr>
          <p:nvPr>
            <p:ph type="sldNum" sz="quarter" idx="12"/>
          </p:nvPr>
        </p:nvSpPr>
        <p:spPr>
          <a:xfrm>
            <a:off x="8307237" y="6439848"/>
            <a:ext cx="812322" cy="365125"/>
          </a:xfrm>
        </p:spPr>
        <p:txBody>
          <a:bodyPr/>
          <a:lstStyle/>
          <a:p>
            <a:fld id="{8760A8CD-CD76-1449-AC1E-A2C511EAA45D}" type="slidenum">
              <a:rPr lang="en-US" sz="2400" b="1" smtClean="0"/>
              <a:t>9</a:t>
            </a:fld>
            <a:endParaRPr lang="en-US" sz="2400" b="1" dirty="0"/>
          </a:p>
        </p:txBody>
      </p:sp>
      <p:sp>
        <p:nvSpPr>
          <p:cNvPr id="5" name="TextBox 4"/>
          <p:cNvSpPr txBox="1"/>
          <p:nvPr/>
        </p:nvSpPr>
        <p:spPr>
          <a:xfrm>
            <a:off x="822033" y="1675598"/>
            <a:ext cx="5273967" cy="3539430"/>
          </a:xfrm>
          <a:prstGeom prst="rect">
            <a:avLst/>
          </a:prstGeom>
          <a:noFill/>
        </p:spPr>
        <p:txBody>
          <a:bodyPr wrap="square" rtlCol="0">
            <a:spAutoFit/>
          </a:bodyPr>
          <a:lstStyle/>
          <a:p>
            <a:pPr algn="just"/>
            <a:r>
              <a:rPr lang="en-US" sz="2800" dirty="0"/>
              <a:t>External Monitor + </a:t>
            </a:r>
            <a:r>
              <a:rPr lang="en-US" sz="2800" dirty="0" err="1"/>
              <a:t>Openstack</a:t>
            </a:r>
            <a:r>
              <a:rPr lang="en-US" sz="2800" dirty="0"/>
              <a:t> </a:t>
            </a:r>
            <a:r>
              <a:rPr lang="en-US" sz="2800" dirty="0" err="1"/>
              <a:t>Vitrage</a:t>
            </a:r>
            <a:r>
              <a:rPr lang="en-US" sz="2800" dirty="0"/>
              <a:t> + Mistral = Self Healing</a:t>
            </a:r>
          </a:p>
          <a:p>
            <a:pPr marL="342900" indent="-342900" algn="just">
              <a:buFont typeface="Arial" panose="020B0604020202020204" pitchFamily="34" charset="0"/>
              <a:buChar char="•"/>
            </a:pPr>
            <a:r>
              <a:rPr lang="en-US" sz="2400" dirty="0"/>
              <a:t>External Monitor: Any monitor stack (TICK, Prometheus, </a:t>
            </a:r>
            <a:r>
              <a:rPr lang="en-US" sz="2400" dirty="0" err="1"/>
              <a:t>Nagios</a:t>
            </a:r>
            <a:r>
              <a:rPr lang="en-US" sz="2400" dirty="0"/>
              <a:t>, </a:t>
            </a:r>
            <a:r>
              <a:rPr lang="en-US" sz="2400" dirty="0" err="1"/>
              <a:t>Zabbix</a:t>
            </a:r>
            <a:r>
              <a:rPr lang="en-US" sz="2400" dirty="0"/>
              <a:t>, ..)</a:t>
            </a:r>
          </a:p>
          <a:p>
            <a:pPr marL="342900" indent="-342900" algn="just">
              <a:buFont typeface="Arial" panose="020B0604020202020204" pitchFamily="34" charset="0"/>
              <a:buChar char="•"/>
            </a:pPr>
            <a:r>
              <a:rPr lang="en-US" sz="2400" dirty="0" err="1"/>
              <a:t>Openstack</a:t>
            </a:r>
            <a:r>
              <a:rPr lang="en-US" sz="2400" dirty="0"/>
              <a:t> </a:t>
            </a:r>
            <a:r>
              <a:rPr lang="en-US" sz="2400" dirty="0" err="1"/>
              <a:t>Vitrage</a:t>
            </a:r>
            <a:r>
              <a:rPr lang="en-US" sz="2400" dirty="0"/>
              <a:t>: Based on </a:t>
            </a:r>
            <a:r>
              <a:rPr lang="en-US" sz="2400" b="1" dirty="0"/>
              <a:t>alert </a:t>
            </a:r>
            <a:r>
              <a:rPr lang="en-US" sz="2400" dirty="0"/>
              <a:t>and </a:t>
            </a:r>
            <a:r>
              <a:rPr lang="en-US" sz="2400" b="1" dirty="0"/>
              <a:t>topology information</a:t>
            </a:r>
            <a:r>
              <a:rPr lang="en-US" sz="2400" dirty="0"/>
              <a:t> to identify the affected components.</a:t>
            </a:r>
          </a:p>
          <a:p>
            <a:pPr marL="342900" indent="-342900" algn="just">
              <a:buFont typeface="Arial" panose="020B0604020202020204" pitchFamily="34" charset="0"/>
              <a:buChar char="•"/>
            </a:pPr>
            <a:r>
              <a:rPr lang="en-US" sz="2400" dirty="0"/>
              <a:t>Mistral: </a:t>
            </a:r>
            <a:r>
              <a:rPr lang="en-US" sz="2400" dirty="0" err="1"/>
              <a:t>Vitrage</a:t>
            </a:r>
            <a:r>
              <a:rPr lang="en-US" sz="2400" dirty="0"/>
              <a:t> triggers Mistral workflow to handle known error</a:t>
            </a:r>
          </a:p>
        </p:txBody>
      </p:sp>
      <p:pic>
        <p:nvPicPr>
          <p:cNvPr id="4" name="Picture 3"/>
          <p:cNvPicPr>
            <a:picLocks noChangeAspect="1"/>
          </p:cNvPicPr>
          <p:nvPr/>
        </p:nvPicPr>
        <p:blipFill>
          <a:blip r:embed="rId5"/>
          <a:stretch>
            <a:fillRect/>
          </a:stretch>
        </p:blipFill>
        <p:spPr>
          <a:xfrm>
            <a:off x="6073422" y="1698176"/>
            <a:ext cx="5872425" cy="3079943"/>
          </a:xfrm>
          <a:prstGeom prst="rect">
            <a:avLst/>
          </a:prstGeom>
        </p:spPr>
      </p:pic>
    </p:spTree>
    <p:extLst>
      <p:ext uri="{BB962C8B-B14F-4D97-AF65-F5344CB8AC3E}">
        <p14:creationId xmlns:p14="http://schemas.microsoft.com/office/powerpoint/2010/main" val="217003288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814</TotalTime>
  <Words>831</Words>
  <Application>Microsoft Office PowerPoint</Application>
  <PresentationFormat>Widescreen</PresentationFormat>
  <Paragraphs>189</Paragraphs>
  <Slides>23</Slides>
  <Notes>21</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23</vt:i4>
      </vt:variant>
    </vt:vector>
  </HeadingPairs>
  <TitlesOfParts>
    <vt:vector size="28" baseType="lpstr">
      <vt:lpstr>Arial</vt:lpstr>
      <vt:lpstr>Calibri</vt:lpstr>
      <vt:lpstr>Calibri Light</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Thanh Pham</dc:creator>
  <cp:lastModifiedBy>Hòa Ngô Quang</cp:lastModifiedBy>
  <cp:revision>233</cp:revision>
  <dcterms:created xsi:type="dcterms:W3CDTF">2019-06-10T11:15:41Z</dcterms:created>
  <dcterms:modified xsi:type="dcterms:W3CDTF">2019-08-14T23:37:47Z</dcterms:modified>
</cp:coreProperties>
</file>